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17" r:id="rId2"/>
    <p:sldId id="280" r:id="rId3"/>
    <p:sldId id="281" r:id="rId4"/>
    <p:sldId id="279" r:id="rId5"/>
    <p:sldId id="307" r:id="rId6"/>
    <p:sldId id="342" r:id="rId7"/>
    <p:sldId id="341" r:id="rId8"/>
    <p:sldId id="309" r:id="rId9"/>
    <p:sldId id="313" r:id="rId10"/>
    <p:sldId id="314" r:id="rId11"/>
    <p:sldId id="315" r:id="rId12"/>
    <p:sldId id="322" r:id="rId13"/>
    <p:sldId id="323" r:id="rId14"/>
    <p:sldId id="329" r:id="rId15"/>
    <p:sldId id="331" r:id="rId16"/>
    <p:sldId id="332" r:id="rId17"/>
    <p:sldId id="311" r:id="rId18"/>
    <p:sldId id="320" r:id="rId19"/>
    <p:sldId id="333" r:id="rId20"/>
    <p:sldId id="345" r:id="rId21"/>
    <p:sldId id="321" r:id="rId22"/>
    <p:sldId id="334" r:id="rId23"/>
    <p:sldId id="335" r:id="rId24"/>
    <p:sldId id="312" r:id="rId25"/>
    <p:sldId id="324" r:id="rId26"/>
    <p:sldId id="327" r:id="rId27"/>
    <p:sldId id="340" r:id="rId28"/>
    <p:sldId id="337" r:id="rId29"/>
    <p:sldId id="319" r:id="rId30"/>
    <p:sldId id="338" r:id="rId31"/>
    <p:sldId id="339" r:id="rId32"/>
    <p:sldId id="336" r:id="rId33"/>
    <p:sldId id="343" r:id="rId34"/>
    <p:sldId id="31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1" autoAdjust="0"/>
    <p:restoredTop sz="94404" autoAdjust="0"/>
  </p:normalViewPr>
  <p:slideViewPr>
    <p:cSldViewPr snapToGrid="0">
      <p:cViewPr>
        <p:scale>
          <a:sx n="75" d="100"/>
          <a:sy n="75" d="100"/>
        </p:scale>
        <p:origin x="1068" y="-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1F9E6-DA5E-42D7-BAE7-BCC256FA8400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C873-92AB-4CFB-8A80-05985F8C6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99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C29EC-AAA2-43FE-90F4-5F4A70588D98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6B328-610F-45B3-BA43-084A92D311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44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各位老师好，我是周晓豪，接下来是我的毕业论文答辩，我的答辩题目是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基于神经辐射场的快速新视图合成系统的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01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将整个场景限制在一个立方体中，将立方体体素化，格点送入预训练的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网络中</a:t>
            </a:r>
            <a:r>
              <a:rPr lang="zh-CN" altLang="en-US" dirty="0" smtClean="0"/>
              <a:t>，使用查询表存第四</a:t>
            </a:r>
            <a:r>
              <a:rPr lang="zh-CN" altLang="en-US" dirty="0" smtClean="0"/>
              <a:t>层的</a:t>
            </a:r>
            <a:r>
              <a:rPr lang="zh-CN" altLang="en-US" dirty="0" smtClean="0"/>
              <a:t>输出，这样可以在测试的时候代替这四层全连接层，直接提供中间层特征，明显可以对渲染过程进行加速。</a:t>
            </a:r>
            <a:r>
              <a:rPr lang="zh-CN" altLang="en-US" dirty="0" smtClean="0"/>
              <a:t>如果直接这样做，首先内存开销很大，其次是不具有几何</a:t>
            </a:r>
            <a:r>
              <a:rPr lang="zh-CN" altLang="en-US" dirty="0" smtClean="0"/>
              <a:t>信息。为了和刚才所述的查询表进行统一，我们使用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网络的体密度信息，即只保存</a:t>
            </a:r>
            <a:r>
              <a:rPr lang="en-US" altLang="zh-CN" dirty="0" smtClean="0"/>
              <a:t>(σ&gt;0)</a:t>
            </a:r>
            <a:r>
              <a:rPr lang="zh-CN" altLang="en-US" dirty="0" smtClean="0"/>
              <a:t>的那些点所对应的特征。那么，此时的查询表既可以加速网络的正向传播，同时也可以优化采样过程，将采样点约束在物体表面附近，减少了一个网络的开销，这样可以达到三倍的加速。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49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下面介绍一下实验设置，我们在合成场景和真实场景这两个数据集下进行实验。实验的指标是，包含质量指标，例如</a:t>
            </a:r>
            <a:r>
              <a:rPr lang="en-US" altLang="zh-CN" dirty="0" smtClean="0"/>
              <a:t>PSNR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SSIM</a:t>
            </a:r>
            <a:r>
              <a:rPr lang="zh-CN" altLang="en-US" dirty="0" smtClean="0"/>
              <a:t>结构性度量指标，以及</a:t>
            </a:r>
            <a:r>
              <a:rPr lang="en-US" altLang="zh-CN" dirty="0" smtClean="0"/>
              <a:t>LPIPS</a:t>
            </a:r>
            <a:r>
              <a:rPr lang="zh-CN" altLang="en-US" dirty="0" smtClean="0"/>
              <a:t>基于深度学习的感知距离。其中，</a:t>
            </a:r>
            <a:r>
              <a:rPr lang="en-US" altLang="zh-CN" dirty="0" smtClean="0"/>
              <a:t>LPIPS</a:t>
            </a:r>
            <a:r>
              <a:rPr lang="zh-CN" altLang="en-US" dirty="0" smtClean="0"/>
              <a:t>是越小质量越好，其他是越大越好。然后时间指标就是帧每秒。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22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800 x 800 -&gt; 400</a:t>
            </a:r>
            <a:r>
              <a:rPr lang="en-US" altLang="zh-CN" baseline="0" dirty="0" smtClean="0"/>
              <a:t> x 400</a:t>
            </a:r>
          </a:p>
          <a:p>
            <a:r>
              <a:rPr lang="zh-CN" altLang="en-US" baseline="0" dirty="0" smtClean="0"/>
              <a:t>接下来是合成场景下的定性实验，可以看到，我们的方法达到了</a:t>
            </a:r>
            <a:r>
              <a:rPr lang="en-US" altLang="zh-CN" baseline="0" dirty="0" err="1" smtClean="0"/>
              <a:t>NeRF</a:t>
            </a:r>
            <a:r>
              <a:rPr lang="zh-CN" altLang="en-US" baseline="0" dirty="0" smtClean="0"/>
              <a:t>的水平，甚至在一些细节上，我们的方法要做得更好。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44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然后是合成场景的定量评估，与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对比，我们的质量的三个指标都是略好于</a:t>
            </a:r>
            <a:r>
              <a:rPr lang="en-US" altLang="zh-CN" dirty="0" err="1" smtClean="0"/>
              <a:t>NeRF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但是在渲染速度上，我们是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的</a:t>
            </a:r>
            <a:r>
              <a:rPr lang="en-US" altLang="zh-CN" dirty="0" smtClean="0"/>
              <a:t>3.2</a:t>
            </a:r>
            <a:r>
              <a:rPr lang="zh-CN" altLang="en-US" dirty="0" smtClean="0"/>
              <a:t>倍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843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1008 x 756 -&gt; 504 x 378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接下来是真实场景下的定性实验，我们的方法也达到了</a:t>
            </a:r>
            <a:r>
              <a:rPr lang="en-US" altLang="zh-CN" baseline="0" dirty="0" err="1" smtClean="0"/>
              <a:t>NeRF</a:t>
            </a:r>
            <a:r>
              <a:rPr lang="zh-CN" altLang="en-US" baseline="0" dirty="0" smtClean="0"/>
              <a:t>的水准，在一些细节上，我们的方法也是做得更好。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764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然后是合成场景的定量评估，与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对比，我们的质量的三个指标都是略好于</a:t>
            </a:r>
            <a:r>
              <a:rPr lang="en-US" altLang="zh-CN" dirty="0" err="1" smtClean="0"/>
              <a:t>NeRF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但是在渲染速度上，我们是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的</a:t>
            </a:r>
            <a:r>
              <a:rPr lang="en-US" altLang="zh-CN" dirty="0" smtClean="0"/>
              <a:t>3.4</a:t>
            </a:r>
            <a:r>
              <a:rPr lang="zh-CN" altLang="en-US" dirty="0" smtClean="0"/>
              <a:t>倍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874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接下来是系统的设计与展示部分。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42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首先是系统架构部分。系统包含界面层、业务层、数据层。其中，业务层分四个模块，包含传感器驱动模块，位姿估计模块、神经辐射场训练模块，新视图合成模块。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308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用例图和顺序图部分。包含这样三个基本的用例，处理相机交互、处理数据集、合成新视图。其中相机交互部分，主要是相机的开闭操作和捕获当前相机画面的操作。数据集处理部分，主要是图像的增删改查。新视图合成部分，主要包含数据预处理（估计位姿）、网络训练以及最后的渲染部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824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接下来是类图的设计。按照业务层的四个模块来设计的。首先是传感器驱动模块，主要是</a:t>
            </a:r>
            <a:r>
              <a:rPr lang="en-US" altLang="zh-CN" dirty="0" err="1" smtClean="0"/>
              <a:t>SensorActivity</a:t>
            </a:r>
            <a:r>
              <a:rPr lang="zh-CN" altLang="en-US" dirty="0" smtClean="0"/>
              <a:t>类，调用相机，捕获当前的相机画面，添加到数据集中。然后是相机位姿估计模块，主要是</a:t>
            </a:r>
            <a:r>
              <a:rPr lang="en-US" altLang="zh-CN" dirty="0" err="1" smtClean="0"/>
              <a:t>PoseEstimator</a:t>
            </a:r>
            <a:r>
              <a:rPr lang="zh-CN" altLang="en-US" dirty="0" smtClean="0"/>
              <a:t>类，调用的是 </a:t>
            </a:r>
            <a:r>
              <a:rPr lang="en-US" altLang="zh-CN" dirty="0" smtClean="0"/>
              <a:t>COLMAP </a:t>
            </a:r>
            <a:r>
              <a:rPr lang="zh-CN" altLang="en-US" dirty="0" smtClean="0"/>
              <a:t>算法的接口。然后是，训练模块</a:t>
            </a:r>
            <a:r>
              <a:rPr lang="en-US" altLang="zh-CN" dirty="0" err="1" smtClean="0"/>
              <a:t>NeRFTraining</a:t>
            </a:r>
            <a:r>
              <a:rPr lang="zh-CN" altLang="en-US" dirty="0" smtClean="0"/>
              <a:t>类，和新视图合成模块</a:t>
            </a:r>
            <a:r>
              <a:rPr lang="en-US" altLang="zh-CN" dirty="0" err="1" smtClean="0"/>
              <a:t>ViewSynthesis</a:t>
            </a:r>
            <a:r>
              <a:rPr lang="zh-CN" altLang="en-US" dirty="0" smtClean="0"/>
              <a:t>类。后面这三个模块合并到</a:t>
            </a:r>
            <a:r>
              <a:rPr lang="en-US" altLang="zh-CN" dirty="0" err="1" smtClean="0"/>
              <a:t>FNeRFSystem</a:t>
            </a:r>
            <a:r>
              <a:rPr lang="zh-CN" altLang="en-US" dirty="0" smtClean="0"/>
              <a:t>这个类中。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20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接下来我将从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四个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方面介绍我的研究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99108-E0C9-4021-A58F-5A55318E62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226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接下来是系统界面的展示。演示了新视图合成的过程，点击新视图合成按钮，可以看到合成结果以及相应的评估指标，如图所示，我们的渲染时间为</a:t>
            </a:r>
            <a:r>
              <a:rPr lang="en-US" altLang="zh-CN" dirty="0" smtClean="0"/>
              <a:t>4.23</a:t>
            </a:r>
            <a:r>
              <a:rPr lang="zh-CN" altLang="en-US" dirty="0" smtClean="0"/>
              <a:t>秒，使用也是之前真实场景的分辨率。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739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接下来是刚才的新视图的一个视频</a:t>
            </a:r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72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然后我们对中大的牌坊进行了训练和渲染，得到了类似的</a:t>
            </a:r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72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然后是总结展望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51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学位成果这一部分，与本文相关的有一个专利和一个</a:t>
            </a:r>
            <a:r>
              <a:rPr lang="en-US" altLang="zh-CN" dirty="0" smtClean="0"/>
              <a:t>ICME</a:t>
            </a:r>
            <a:r>
              <a:rPr lang="zh-CN" altLang="en-US" dirty="0" smtClean="0"/>
              <a:t>，也就是</a:t>
            </a:r>
            <a:r>
              <a:rPr lang="en-US" altLang="zh-CN" dirty="0" smtClean="0"/>
              <a:t>CCF-B</a:t>
            </a:r>
            <a:r>
              <a:rPr lang="zh-CN" altLang="en-US" dirty="0" smtClean="0"/>
              <a:t>类会议的二作，然后是一个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19</a:t>
            </a:r>
            <a:r>
              <a:rPr lang="zh-CN" altLang="en-US" dirty="0" smtClean="0"/>
              <a:t>日出结果的</a:t>
            </a:r>
            <a:r>
              <a:rPr lang="en-US" altLang="zh-CN" dirty="0" smtClean="0"/>
              <a:t>ICIP</a:t>
            </a:r>
            <a:r>
              <a:rPr lang="zh-CN" altLang="en-US" dirty="0" smtClean="0"/>
              <a:t>，这个是已接受，</a:t>
            </a:r>
            <a:r>
              <a:rPr lang="en-US" altLang="zh-CN" dirty="0" smtClean="0"/>
              <a:t>CCF-C</a:t>
            </a:r>
            <a:r>
              <a:rPr lang="zh-CN" altLang="en-US" dirty="0" smtClean="0"/>
              <a:t>类会议二作。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86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盲审意见大都是一些格式上的问题，比如英文摘要用词问题，子图标题问题。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692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然后，预答辩的意见为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和</a:t>
            </a:r>
            <a:r>
              <a:rPr lang="en-US" altLang="zh-CN" dirty="0" smtClean="0"/>
              <a:t>9</a:t>
            </a:r>
            <a:r>
              <a:rPr lang="zh-CN" altLang="en-US" dirty="0" smtClean="0"/>
              <a:t>。都是老师对系统设计上的一些意见建议。架构图要规范，系统部分要合并成一章，适量增加系统设计的篇幅。答辩过程还有一些小问题，也都修改了，比如不要直接在文中贴代码，尽量不要有空白页等等。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816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159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这是我</a:t>
            </a:r>
            <a:r>
              <a:rPr lang="en-US" altLang="zh-CN" dirty="0" smtClean="0"/>
              <a:t>ICME</a:t>
            </a:r>
            <a:r>
              <a:rPr lang="zh-CN" altLang="en-US" dirty="0" smtClean="0"/>
              <a:t>录用边缘的一个盲审意见，一共五个审稿人，三个是</a:t>
            </a:r>
            <a:r>
              <a:rPr lang="en-US" altLang="zh-CN" dirty="0" smtClean="0"/>
              <a:t>strong accept</a:t>
            </a:r>
            <a:r>
              <a:rPr lang="zh-CN" altLang="en-US" dirty="0" smtClean="0"/>
              <a:t>， 一个</a:t>
            </a:r>
            <a:r>
              <a:rPr lang="en-US" altLang="zh-CN" dirty="0" smtClean="0"/>
              <a:t>borderline</a:t>
            </a:r>
            <a:r>
              <a:rPr lang="zh-CN" altLang="en-US" dirty="0" smtClean="0"/>
              <a:t>， 一个</a:t>
            </a:r>
            <a:r>
              <a:rPr lang="en-US" altLang="zh-CN" dirty="0" smtClean="0"/>
              <a:t>strong reject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166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44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首先介绍研究的</a:t>
            </a:r>
            <a:r>
              <a:rPr lang="zh-CN" altLang="en-US" dirty="0" smtClean="0"/>
              <a:t>背景意义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163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225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508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新视图合成任务，具体指，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通过给定的已知视角下观测到的图像，去合成新视角下的图像。具体的输入输出如图所示，</a:t>
            </a:r>
            <a:r>
              <a:rPr lang="zh-CN" altLang="en-US" dirty="0" smtClean="0"/>
              <a:t>输入</a:t>
            </a:r>
            <a:r>
              <a:rPr lang="zh-CN" altLang="en-US" dirty="0" smtClean="0"/>
              <a:t>是所有</a:t>
            </a:r>
            <a:r>
              <a:rPr lang="zh-CN" altLang="en-US" dirty="0" smtClean="0"/>
              <a:t>蓝色位姿下</a:t>
            </a:r>
            <a:r>
              <a:rPr lang="zh-CN" altLang="en-US" dirty="0" smtClean="0"/>
              <a:t>的一张图，以及</a:t>
            </a:r>
            <a:r>
              <a:rPr lang="zh-CN" altLang="en-US" dirty="0" smtClean="0"/>
              <a:t>红色相机位姿，</a:t>
            </a:r>
            <a:r>
              <a:rPr lang="zh-CN" altLang="en-US" dirty="0" smtClean="0"/>
              <a:t>输出是</a:t>
            </a:r>
            <a:r>
              <a:rPr lang="zh-CN" altLang="en-US" dirty="0" smtClean="0"/>
              <a:t>红色位姿下的一张新合成的图。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3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新视图合成任务有着很强的应用意义，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在很多领域，例如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游戏、街景地图等，用户都有想从任意视角下快速观测到三维场景的需求。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/>
              <a:t>但是目前的问题是，</a:t>
            </a:r>
            <a:r>
              <a:rPr lang="zh-CN" altLang="en-US" baseline="0" dirty="0" smtClean="0"/>
              <a:t>   。我们的目标是基于</a:t>
            </a:r>
            <a:r>
              <a:rPr lang="en-US" altLang="zh-CN" baseline="0" dirty="0" smtClean="0"/>
              <a:t>ECCV</a:t>
            </a:r>
            <a:r>
              <a:rPr lang="zh-CN" altLang="en-US" baseline="0" dirty="0" smtClean="0"/>
              <a:t>最新的工作 </a:t>
            </a:r>
            <a:r>
              <a:rPr lang="en-US" altLang="zh-CN" baseline="0" dirty="0" err="1" smtClean="0"/>
              <a:t>NeRF</a:t>
            </a:r>
            <a:r>
              <a:rPr lang="zh-CN" altLang="en-US" baseline="0" dirty="0" smtClean="0"/>
              <a:t> 实现快速新视图合成系统，完成</a:t>
            </a:r>
            <a:r>
              <a:rPr lang="en-US" altLang="zh-CN" baseline="0" dirty="0" smtClean="0"/>
              <a:t>PC</a:t>
            </a:r>
            <a:r>
              <a:rPr lang="zh-CN" altLang="en-US" baseline="0" dirty="0" smtClean="0"/>
              <a:t>端应用。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480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下面介绍一下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的框架。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采用体渲染的方法，在空间内（沿相机光线上）大量采样，将采样的位姿送入网络中，预测出颜色和体密度，最终根据体密度计算出权重，对采样点的颜色进行加权平均，从而计算出相机光线穿过图片的像素的</a:t>
            </a:r>
            <a:r>
              <a:rPr lang="en-US" altLang="zh-CN" dirty="0" smtClean="0"/>
              <a:t>RGB</a:t>
            </a:r>
            <a:r>
              <a:rPr lang="zh-CN" altLang="en-US" dirty="0" smtClean="0"/>
              <a:t>值，最终和</a:t>
            </a:r>
            <a:r>
              <a:rPr lang="en-US" altLang="zh-CN" dirty="0" err="1" smtClean="0"/>
              <a:t>gt</a:t>
            </a:r>
            <a:r>
              <a:rPr lang="zh-CN" altLang="en-US" dirty="0" smtClean="0"/>
              <a:t>计算出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，然后反向传播。但是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存在以下几个问题，首先是在空间内大量采样，然后又使用了 </a:t>
            </a:r>
            <a:r>
              <a:rPr lang="en-US" altLang="zh-CN" dirty="0" smtClean="0"/>
              <a:t>coarse to fine</a:t>
            </a:r>
            <a:r>
              <a:rPr lang="zh-CN" altLang="en-US" dirty="0" smtClean="0"/>
              <a:t>这样两个网络，那么大量采样点将经过两个网络，造成巨大开销。其次，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网络使用了较深的深度神经网络，且具有</a:t>
            </a:r>
            <a:r>
              <a:rPr lang="en-US" altLang="zh-CN" dirty="0" smtClean="0"/>
              <a:t>point-wise</a:t>
            </a:r>
            <a:r>
              <a:rPr lang="zh-CN" altLang="en-US" dirty="0" smtClean="0"/>
              <a:t>结构，可以进一步加速。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613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17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受专利的启发，体密度类似于符号距离函数，即</a:t>
            </a:r>
            <a:r>
              <a:rPr lang="en-US" altLang="zh-CN" dirty="0" smtClean="0"/>
              <a:t>SDF</a:t>
            </a:r>
            <a:r>
              <a:rPr lang="zh-CN" altLang="en-US" dirty="0" smtClean="0"/>
              <a:t>函数，可以设定一定的阈值，找到等值面，使用</a:t>
            </a:r>
            <a:r>
              <a:rPr lang="en-US" altLang="zh-CN" dirty="0" smtClean="0"/>
              <a:t>Marching cubes</a:t>
            </a:r>
            <a:r>
              <a:rPr lang="zh-CN" altLang="en-US" dirty="0" smtClean="0"/>
              <a:t>算法生成场景的</a:t>
            </a:r>
            <a:r>
              <a:rPr lang="en-US" altLang="zh-CN" dirty="0" smtClean="0"/>
              <a:t>mesh</a:t>
            </a:r>
            <a:r>
              <a:rPr lang="zh-CN" altLang="en-US" dirty="0" smtClean="0"/>
              <a:t>结构，这样我们将隐式的几何信息提取出来。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60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有了几何信息，我们假设将几何信息已经缓存在一个查询表内，该查询表可以判断一个点是否在物体内部。那么，我们就可以对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的采样过程进行优化。首先，依然是沿着相机光线进行均匀采样，然后找到第一个在查询表内的点，接着在此点附近进行更小区间的均匀采样。那么此时的采样点就被约束在物体表面，对渲染图像贡献比较高。然后送入到网络中进行训练，这样就可以在不损失精度的情况下减少了一个网络的开销，对网络进行了加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55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1F5-4A84-4534-B649-F76CED801E86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79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1DC6-DB3E-453B-8801-739FFBE2E7BF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F484-942D-4547-AF22-AAE6944534EB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70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7D33-85CB-4FFA-8DD3-2B26AFDFF7FA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84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2B6F-2DE7-420D-8AB3-1A614953CE4C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3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D41E3-5FBA-4BBA-9133-9D9EBA7854E8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24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A796-0C46-48D2-9B60-DCE22206A738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20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194D-5237-4223-AD16-635F46357C58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64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C649-3824-46D9-8C30-DCBB2E14462D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39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</a:t>
            </a:r>
            <a:r>
              <a:rPr lang="zh-CN" altLang="en-US" dirty="0" smtClean="0"/>
              <a:t>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BACEF-F9C9-451C-ABA3-748B83C665D8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3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9E8B-8FFB-41CA-954B-92C2D0A5D7FA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6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C2DB9-DF23-42C0-A25E-030E4C1FC25A}" type="datetime1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41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image" Target="../media/image9.wmf"/><Relationship Id="rId5" Type="http://schemas.openxmlformats.org/officeDocument/2006/relationships/image" Target="../media/image13.png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2.png"/><Relationship Id="rId9" Type="http://schemas.openxmlformats.org/officeDocument/2006/relationships/image" Target="../media/image8.wmf"/><Relationship Id="rId1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2A96839-B92D-4CAF-BBE5-B96ADC990213}"/>
              </a:ext>
            </a:extLst>
          </p:cNvPr>
          <p:cNvSpPr/>
          <p:nvPr/>
        </p:nvSpPr>
        <p:spPr>
          <a:xfrm>
            <a:off x="0" y="2046514"/>
            <a:ext cx="9144000" cy="3004457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DD3618-E7C7-4E1E-8849-A26EBBB6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2" y="611301"/>
            <a:ext cx="560567" cy="5572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C894BD-91C8-4201-96E3-4D575F24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28" y="611301"/>
            <a:ext cx="1528462" cy="5572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67D8075-8B5B-4447-8830-6272F41B1328}"/>
              </a:ext>
            </a:extLst>
          </p:cNvPr>
          <p:cNvSpPr txBox="1"/>
          <p:nvPr/>
        </p:nvSpPr>
        <p:spPr>
          <a:xfrm>
            <a:off x="324695" y="2360441"/>
            <a:ext cx="84946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神经辐射场的快速新视图合成系统的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3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Implementation of a Fast Novel View Synthesis System </a:t>
            </a:r>
          </a:p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 on Neural Radiance Fields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F59FE7-AA78-4BFA-B71F-615C4BCDFDE4}"/>
              </a:ext>
            </a:extLst>
          </p:cNvPr>
          <p:cNvGrpSpPr/>
          <p:nvPr/>
        </p:nvGrpSpPr>
        <p:grpSpPr>
          <a:xfrm>
            <a:off x="1176136" y="4405764"/>
            <a:ext cx="7253394" cy="369332"/>
            <a:chOff x="1210334" y="4013886"/>
            <a:chExt cx="7253394" cy="36933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E16DB28-E7CC-4C57-BA64-E39AC40A8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0334" y="4041418"/>
              <a:ext cx="355125" cy="278756"/>
            </a:xfrm>
            <a:custGeom>
              <a:avLst/>
              <a:gdLst>
                <a:gd name="T0" fmla="*/ 534 w 2878"/>
                <a:gd name="T1" fmla="*/ 1131 h 2253"/>
                <a:gd name="T2" fmla="*/ 534 w 2878"/>
                <a:gd name="T3" fmla="*/ 1973 h 2253"/>
                <a:gd name="T4" fmla="*/ 1439 w 2878"/>
                <a:gd name="T5" fmla="*/ 2253 h 2253"/>
                <a:gd name="T6" fmla="*/ 2344 w 2878"/>
                <a:gd name="T7" fmla="*/ 1973 h 2253"/>
                <a:gd name="T8" fmla="*/ 2344 w 2878"/>
                <a:gd name="T9" fmla="*/ 1131 h 2253"/>
                <a:gd name="T10" fmla="*/ 1439 w 2878"/>
                <a:gd name="T11" fmla="*/ 1611 h 2253"/>
                <a:gd name="T12" fmla="*/ 534 w 2878"/>
                <a:gd name="T13" fmla="*/ 1131 h 2253"/>
                <a:gd name="T14" fmla="*/ 2706 w 2878"/>
                <a:gd name="T15" fmla="*/ 1195 h 2253"/>
                <a:gd name="T16" fmla="*/ 2706 w 2878"/>
                <a:gd name="T17" fmla="*/ 805 h 2253"/>
                <a:gd name="T18" fmla="*/ 2878 w 2878"/>
                <a:gd name="T19" fmla="*/ 724 h 2253"/>
                <a:gd name="T20" fmla="*/ 1439 w 2878"/>
                <a:gd name="T21" fmla="*/ 0 h 2253"/>
                <a:gd name="T22" fmla="*/ 0 w 2878"/>
                <a:gd name="T23" fmla="*/ 715 h 2253"/>
                <a:gd name="T24" fmla="*/ 1439 w 2878"/>
                <a:gd name="T25" fmla="*/ 1430 h 2253"/>
                <a:gd name="T26" fmla="*/ 2525 w 2878"/>
                <a:gd name="T27" fmla="*/ 887 h 2253"/>
                <a:gd name="T28" fmla="*/ 2525 w 2878"/>
                <a:gd name="T29" fmla="*/ 1185 h 2253"/>
                <a:gd name="T30" fmla="*/ 2434 w 2878"/>
                <a:gd name="T31" fmla="*/ 1339 h 2253"/>
                <a:gd name="T32" fmla="*/ 2615 w 2878"/>
                <a:gd name="T33" fmla="*/ 1520 h 2253"/>
                <a:gd name="T34" fmla="*/ 2796 w 2878"/>
                <a:gd name="T35" fmla="*/ 1339 h 2253"/>
                <a:gd name="T36" fmla="*/ 2706 w 2878"/>
                <a:gd name="T37" fmla="*/ 1195 h 2253"/>
                <a:gd name="T38" fmla="*/ 2706 w 2878"/>
                <a:gd name="T39" fmla="*/ 1195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8" h="2253">
                  <a:moveTo>
                    <a:pt x="534" y="1131"/>
                  </a:moveTo>
                  <a:cubicBezTo>
                    <a:pt x="534" y="1973"/>
                    <a:pt x="534" y="1973"/>
                    <a:pt x="534" y="1973"/>
                  </a:cubicBezTo>
                  <a:cubicBezTo>
                    <a:pt x="778" y="2145"/>
                    <a:pt x="1095" y="2253"/>
                    <a:pt x="1439" y="2253"/>
                  </a:cubicBezTo>
                  <a:cubicBezTo>
                    <a:pt x="1783" y="2253"/>
                    <a:pt x="2100" y="2145"/>
                    <a:pt x="2344" y="1973"/>
                  </a:cubicBezTo>
                  <a:cubicBezTo>
                    <a:pt x="2344" y="1131"/>
                    <a:pt x="2344" y="1131"/>
                    <a:pt x="2344" y="1131"/>
                  </a:cubicBezTo>
                  <a:cubicBezTo>
                    <a:pt x="1439" y="1611"/>
                    <a:pt x="1439" y="1611"/>
                    <a:pt x="1439" y="1611"/>
                  </a:cubicBezTo>
                  <a:cubicBezTo>
                    <a:pt x="534" y="1131"/>
                    <a:pt x="534" y="1131"/>
                    <a:pt x="534" y="1131"/>
                  </a:cubicBezTo>
                  <a:close/>
                  <a:moveTo>
                    <a:pt x="2706" y="1195"/>
                  </a:moveTo>
                  <a:cubicBezTo>
                    <a:pt x="2706" y="805"/>
                    <a:pt x="2706" y="805"/>
                    <a:pt x="2706" y="805"/>
                  </a:cubicBezTo>
                  <a:cubicBezTo>
                    <a:pt x="2878" y="724"/>
                    <a:pt x="2878" y="724"/>
                    <a:pt x="2878" y="724"/>
                  </a:cubicBezTo>
                  <a:cubicBezTo>
                    <a:pt x="1439" y="0"/>
                    <a:pt x="1439" y="0"/>
                    <a:pt x="1439" y="0"/>
                  </a:cubicBezTo>
                  <a:cubicBezTo>
                    <a:pt x="0" y="715"/>
                    <a:pt x="0" y="715"/>
                    <a:pt x="0" y="715"/>
                  </a:cubicBezTo>
                  <a:cubicBezTo>
                    <a:pt x="1439" y="1430"/>
                    <a:pt x="1439" y="1430"/>
                    <a:pt x="1439" y="1430"/>
                  </a:cubicBezTo>
                  <a:cubicBezTo>
                    <a:pt x="2525" y="887"/>
                    <a:pt x="2525" y="887"/>
                    <a:pt x="2525" y="887"/>
                  </a:cubicBezTo>
                  <a:cubicBezTo>
                    <a:pt x="2525" y="1185"/>
                    <a:pt x="2525" y="1185"/>
                    <a:pt x="2525" y="1185"/>
                  </a:cubicBezTo>
                  <a:cubicBezTo>
                    <a:pt x="2471" y="1213"/>
                    <a:pt x="2434" y="1276"/>
                    <a:pt x="2434" y="1339"/>
                  </a:cubicBezTo>
                  <a:cubicBezTo>
                    <a:pt x="2434" y="1439"/>
                    <a:pt x="2516" y="1520"/>
                    <a:pt x="2615" y="1520"/>
                  </a:cubicBezTo>
                  <a:cubicBezTo>
                    <a:pt x="2715" y="1520"/>
                    <a:pt x="2796" y="1439"/>
                    <a:pt x="2796" y="1339"/>
                  </a:cubicBezTo>
                  <a:cubicBezTo>
                    <a:pt x="2796" y="1285"/>
                    <a:pt x="2760" y="1222"/>
                    <a:pt x="2706" y="1195"/>
                  </a:cubicBezTo>
                  <a:cubicBezTo>
                    <a:pt x="2706" y="1195"/>
                    <a:pt x="2706" y="1195"/>
                    <a:pt x="2706" y="1195"/>
                  </a:cubicBezTo>
                  <a:close/>
                </a:path>
              </a:pathLst>
            </a:custGeom>
            <a:solidFill>
              <a:srgbClr val="DD4E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97914A-9B92-4087-B139-D8ECCE785653}"/>
                </a:ext>
              </a:extLst>
            </p:cNvPr>
            <p:cNvSpPr txBox="1"/>
            <p:nvPr/>
          </p:nvSpPr>
          <p:spPr>
            <a:xfrm>
              <a:off x="1572098" y="4013886"/>
              <a:ext cx="6891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申请人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周晓豪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专业：工程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计算机技术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   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学号：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19214904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AC3D1CB-8E2A-4F52-B65B-A817C03B7C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6" r="997" b="18317"/>
          <a:stretch/>
        </p:blipFill>
        <p:spPr>
          <a:xfrm>
            <a:off x="6639" y="1239021"/>
            <a:ext cx="9137361" cy="4197966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6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框架总览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5" y="1074198"/>
            <a:ext cx="674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直观的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想法：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如果能提取到物体的几何信息？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节省一个网络的开销。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61711" y="1636657"/>
            <a:ext cx="7934505" cy="2448301"/>
            <a:chOff x="1161711" y="2231740"/>
            <a:chExt cx="7934505" cy="2448301"/>
          </a:xfrm>
        </p:grpSpPr>
        <p:grpSp>
          <p:nvGrpSpPr>
            <p:cNvPr id="493" name="组合 492"/>
            <p:cNvGrpSpPr>
              <a:grpSpLocks noChangeAspect="1"/>
            </p:cNvGrpSpPr>
            <p:nvPr/>
          </p:nvGrpSpPr>
          <p:grpSpPr>
            <a:xfrm>
              <a:off x="1161711" y="2231740"/>
              <a:ext cx="7934505" cy="2448301"/>
              <a:chOff x="966497" y="2006736"/>
              <a:chExt cx="8461731" cy="2610984"/>
            </a:xfrm>
          </p:grpSpPr>
          <p:pic>
            <p:nvPicPr>
              <p:cNvPr id="494" name="图片 49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28" t="5367" r="59198" b="61051"/>
              <a:stretch/>
            </p:blipFill>
            <p:spPr>
              <a:xfrm>
                <a:off x="2968670" y="2006736"/>
                <a:ext cx="1308923" cy="1089611"/>
              </a:xfrm>
              <a:prstGeom prst="rect">
                <a:avLst/>
              </a:prstGeom>
            </p:spPr>
          </p:pic>
          <p:grpSp>
            <p:nvGrpSpPr>
              <p:cNvPr id="495" name="组合 494"/>
              <p:cNvGrpSpPr>
                <a:grpSpLocks noChangeAspect="1"/>
              </p:cNvGrpSpPr>
              <p:nvPr/>
            </p:nvGrpSpPr>
            <p:grpSpPr>
              <a:xfrm>
                <a:off x="966497" y="2537460"/>
                <a:ext cx="8461731" cy="2080260"/>
                <a:chOff x="1508482" y="2754915"/>
                <a:chExt cx="7484218" cy="1483710"/>
              </a:xfrm>
            </p:grpSpPr>
            <p:cxnSp>
              <p:nvCxnSpPr>
                <p:cNvPr id="496" name="直接连接符 495"/>
                <p:cNvCxnSpPr>
                  <a:cxnSpLocks/>
                </p:cNvCxnSpPr>
                <p:nvPr/>
              </p:nvCxnSpPr>
              <p:spPr>
                <a:xfrm flipV="1">
                  <a:off x="5177559" y="2987076"/>
                  <a:ext cx="1630" cy="7544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接连接符 496"/>
                <p:cNvCxnSpPr>
                  <a:cxnSpLocks/>
                </p:cNvCxnSpPr>
                <p:nvPr/>
              </p:nvCxnSpPr>
              <p:spPr>
                <a:xfrm flipV="1">
                  <a:off x="4541123" y="3745551"/>
                  <a:ext cx="638067" cy="1528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接连接符 497"/>
                <p:cNvCxnSpPr/>
                <p:nvPr/>
              </p:nvCxnSpPr>
              <p:spPr>
                <a:xfrm flipV="1">
                  <a:off x="5821829" y="3103679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接连接符 498"/>
                <p:cNvCxnSpPr>
                  <a:cxnSpLocks/>
                </p:cNvCxnSpPr>
                <p:nvPr/>
              </p:nvCxnSpPr>
              <p:spPr>
                <a:xfrm>
                  <a:off x="4535924" y="3103679"/>
                  <a:ext cx="581885" cy="2192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接连接符 499"/>
                <p:cNvCxnSpPr/>
                <p:nvPr/>
              </p:nvCxnSpPr>
              <p:spPr>
                <a:xfrm flipV="1">
                  <a:off x="4535924" y="3103679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接连接符 500"/>
                <p:cNvCxnSpPr>
                  <a:cxnSpLocks/>
                </p:cNvCxnSpPr>
                <p:nvPr/>
              </p:nvCxnSpPr>
              <p:spPr>
                <a:xfrm flipV="1">
                  <a:off x="5117810" y="3103679"/>
                  <a:ext cx="704020" cy="2165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接连接符 501"/>
                <p:cNvCxnSpPr>
                  <a:cxnSpLocks/>
                </p:cNvCxnSpPr>
                <p:nvPr/>
              </p:nvCxnSpPr>
              <p:spPr>
                <a:xfrm>
                  <a:off x="5179189" y="2987076"/>
                  <a:ext cx="638280" cy="1125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接连接符 502"/>
                <p:cNvCxnSpPr>
                  <a:cxnSpLocks/>
                </p:cNvCxnSpPr>
                <p:nvPr/>
              </p:nvCxnSpPr>
              <p:spPr>
                <a:xfrm flipV="1">
                  <a:off x="4540909" y="2987076"/>
                  <a:ext cx="633948" cy="11161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接连接符 503"/>
                <p:cNvCxnSpPr>
                  <a:cxnSpLocks/>
                </p:cNvCxnSpPr>
                <p:nvPr/>
              </p:nvCxnSpPr>
              <p:spPr>
                <a:xfrm>
                  <a:off x="5181753" y="3744847"/>
                  <a:ext cx="640077" cy="1586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05" name="图片 504">
                  <a:extLst>
                    <a:ext uri="{FF2B5EF4-FFF2-40B4-BE49-F238E27FC236}">
                      <a16:creationId xmlns:a16="http://schemas.microsoft.com/office/drawing/2014/main" id="{EBB9F0E6-3B55-4FC9-8893-67E9F25AD1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5515" y="3320262"/>
                  <a:ext cx="881299" cy="88129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12000"/>
                        <a:lumOff val="88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scene3d>
                  <a:camera prst="orthographicFront">
                    <a:rot lat="0" lon="1500000" rev="0"/>
                  </a:camera>
                  <a:lightRig rig="threePt" dir="t"/>
                </a:scene3d>
              </p:spPr>
            </p:pic>
            <p:pic>
              <p:nvPicPr>
                <p:cNvPr id="506" name="图片 505" descr="C:\Users\Administrator\Desktop\lego_in_paper\r_50.pngr_50">
                  <a:extLst>
                    <a:ext uri="{FF2B5EF4-FFF2-40B4-BE49-F238E27FC236}">
                      <a16:creationId xmlns:a16="http://schemas.microsoft.com/office/drawing/2014/main" id="{9FF7FC5F-BD56-433C-B6A2-FD7818A56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>
                <a:xfrm>
                  <a:off x="4266333" y="3605942"/>
                  <a:ext cx="444943" cy="606741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LeftDown"/>
                  <a:lightRig rig="threePt" dir="t"/>
                </a:scene3d>
              </p:spPr>
            </p:pic>
            <p:cxnSp>
              <p:nvCxnSpPr>
                <p:cNvPr id="507" name="直接箭头连接符 506"/>
                <p:cNvCxnSpPr>
                  <a:cxnSpLocks/>
                </p:cNvCxnSpPr>
                <p:nvPr/>
              </p:nvCxnSpPr>
              <p:spPr>
                <a:xfrm flipH="1" flipV="1">
                  <a:off x="4766578" y="3403014"/>
                  <a:ext cx="1469603" cy="509359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08" name="椭圆 507"/>
                <p:cNvSpPr/>
                <p:nvPr/>
              </p:nvSpPr>
              <p:spPr>
                <a:xfrm rot="3075135">
                  <a:off x="4977367" y="3455050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09" name="椭圆 508"/>
                <p:cNvSpPr/>
                <p:nvPr/>
              </p:nvSpPr>
              <p:spPr>
                <a:xfrm rot="3075135">
                  <a:off x="5079420" y="3490719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10" name="椭圆 509"/>
                <p:cNvSpPr/>
                <p:nvPr/>
              </p:nvSpPr>
              <p:spPr>
                <a:xfrm rot="3075135">
                  <a:off x="5162707" y="3518076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11" name="椭圆 510"/>
                <p:cNvSpPr/>
                <p:nvPr/>
              </p:nvSpPr>
              <p:spPr>
                <a:xfrm rot="3075135">
                  <a:off x="5236091" y="3547727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512" name="直接连接符 511"/>
                <p:cNvCxnSpPr>
                  <a:cxnSpLocks/>
                </p:cNvCxnSpPr>
                <p:nvPr/>
              </p:nvCxnSpPr>
              <p:spPr>
                <a:xfrm>
                  <a:off x="4537699" y="3903006"/>
                  <a:ext cx="570437" cy="2587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接连接符 513"/>
                <p:cNvCxnSpPr/>
                <p:nvPr/>
              </p:nvCxnSpPr>
              <p:spPr>
                <a:xfrm flipV="1">
                  <a:off x="5107271" y="3903408"/>
                  <a:ext cx="714558" cy="260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5" name="图片 514" descr="C:\Users\Administrator\Desktop\lego_in_paper\r_175.pngr_175">
                  <a:extLst>
                    <a:ext uri="{FF2B5EF4-FFF2-40B4-BE49-F238E27FC236}">
                      <a16:creationId xmlns:a16="http://schemas.microsoft.com/office/drawing/2014/main" id="{E910EEE5-A936-479E-A1AA-24ADDE623E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 rot="180000">
                  <a:off x="5451529" y="3467417"/>
                  <a:ext cx="516370" cy="617850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RightUp"/>
                  <a:lightRig rig="threePt" dir="t"/>
                </a:scene3d>
              </p:spPr>
            </p:pic>
            <p:grpSp>
              <p:nvGrpSpPr>
                <p:cNvPr id="516" name="组合 515">
                  <a:extLst>
                    <a:ext uri="{FF2B5EF4-FFF2-40B4-BE49-F238E27FC236}">
                      <a16:creationId xmlns:a16="http://schemas.microsoft.com/office/drawing/2014/main" id="{9D54E7B8-73B7-4E9A-B015-8D2CE1842147}"/>
                    </a:ext>
                  </a:extLst>
                </p:cNvPr>
                <p:cNvGrpSpPr/>
                <p:nvPr/>
              </p:nvGrpSpPr>
              <p:grpSpPr>
                <a:xfrm rot="19486099">
                  <a:off x="3989570" y="4022428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609" name="直接连接符 608">
                    <a:extLst>
                      <a:ext uri="{FF2B5EF4-FFF2-40B4-BE49-F238E27FC236}">
                        <a16:creationId xmlns:a16="http://schemas.microsoft.com/office/drawing/2014/main" id="{85D5788C-F0CD-4FD1-82EA-F80A90652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0" name="弧形 609">
                    <a:extLst>
                      <a:ext uri="{FF2B5EF4-FFF2-40B4-BE49-F238E27FC236}">
                        <a16:creationId xmlns:a16="http://schemas.microsoft.com/office/drawing/2014/main" id="{FB511D65-F0CB-4AA2-AA4D-701897A1F8E9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11" name="直接连接符 610">
                    <a:extLst>
                      <a:ext uri="{FF2B5EF4-FFF2-40B4-BE49-F238E27FC236}">
                        <a16:creationId xmlns:a16="http://schemas.microsoft.com/office/drawing/2014/main" id="{AAE63652-8106-4835-BA34-4738B43056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7" name="组合 516">
                  <a:extLst>
                    <a:ext uri="{FF2B5EF4-FFF2-40B4-BE49-F238E27FC236}">
                      <a16:creationId xmlns:a16="http://schemas.microsoft.com/office/drawing/2014/main" id="{20BB0197-6DF5-4592-9FF3-4EA1C33CF211}"/>
                    </a:ext>
                  </a:extLst>
                </p:cNvPr>
                <p:cNvGrpSpPr/>
                <p:nvPr/>
              </p:nvGrpSpPr>
              <p:grpSpPr>
                <a:xfrm rot="11708264">
                  <a:off x="6208239" y="3868460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606" name="直接连接符 605">
                    <a:extLst>
                      <a:ext uri="{FF2B5EF4-FFF2-40B4-BE49-F238E27FC236}">
                        <a16:creationId xmlns:a16="http://schemas.microsoft.com/office/drawing/2014/main" id="{65E481A2-DADB-414C-B2F4-705DADE144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7" name="弧形 606">
                    <a:extLst>
                      <a:ext uri="{FF2B5EF4-FFF2-40B4-BE49-F238E27FC236}">
                        <a16:creationId xmlns:a16="http://schemas.microsoft.com/office/drawing/2014/main" id="{D8EDC520-D6B7-4755-AF68-B7484EB2F3E3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08" name="直接连接符 607">
                    <a:extLst>
                      <a:ext uri="{FF2B5EF4-FFF2-40B4-BE49-F238E27FC236}">
                        <a16:creationId xmlns:a16="http://schemas.microsoft.com/office/drawing/2014/main" id="{7C7940CF-53F2-40B6-9210-21C27B8DC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8" name="直接连接符 517">
                  <a:extLst>
                    <a:ext uri="{FF2B5EF4-FFF2-40B4-BE49-F238E27FC236}">
                      <a16:creationId xmlns:a16="http://schemas.microsoft.com/office/drawing/2014/main" id="{8E207784-EDEF-4E2E-8FF7-CF34915F3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04439" y="2987076"/>
                  <a:ext cx="1630" cy="7544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接连接符 518">
                  <a:extLst>
                    <a:ext uri="{FF2B5EF4-FFF2-40B4-BE49-F238E27FC236}">
                      <a16:creationId xmlns:a16="http://schemas.microsoft.com/office/drawing/2014/main" id="{5754F2E2-9464-4067-8895-680EA66BE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8003" y="3745551"/>
                  <a:ext cx="638067" cy="1528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接连接符 519">
                  <a:extLst>
                    <a:ext uri="{FF2B5EF4-FFF2-40B4-BE49-F238E27FC236}">
                      <a16:creationId xmlns:a16="http://schemas.microsoft.com/office/drawing/2014/main" id="{E9C5B81C-8143-4568-A92A-451EEDE16061}"/>
                    </a:ext>
                  </a:extLst>
                </p:cNvPr>
                <p:cNvCxnSpPr/>
                <p:nvPr/>
              </p:nvCxnSpPr>
              <p:spPr>
                <a:xfrm flipV="1">
                  <a:off x="8448709" y="3103679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接连接符 520">
                  <a:extLst>
                    <a:ext uri="{FF2B5EF4-FFF2-40B4-BE49-F238E27FC236}">
                      <a16:creationId xmlns:a16="http://schemas.microsoft.com/office/drawing/2014/main" id="{C21993DB-D7E9-45F0-A005-10F6948BF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2804" y="3103679"/>
                  <a:ext cx="581885" cy="2192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接连接符 521">
                  <a:extLst>
                    <a:ext uri="{FF2B5EF4-FFF2-40B4-BE49-F238E27FC236}">
                      <a16:creationId xmlns:a16="http://schemas.microsoft.com/office/drawing/2014/main" id="{31CC6C4A-0476-4A8B-B6D1-2F25C67CF323}"/>
                    </a:ext>
                  </a:extLst>
                </p:cNvPr>
                <p:cNvCxnSpPr/>
                <p:nvPr/>
              </p:nvCxnSpPr>
              <p:spPr>
                <a:xfrm flipV="1">
                  <a:off x="7162804" y="3103679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接连接符 522">
                  <a:extLst>
                    <a:ext uri="{FF2B5EF4-FFF2-40B4-BE49-F238E27FC236}">
                      <a16:creationId xmlns:a16="http://schemas.microsoft.com/office/drawing/2014/main" id="{03FA0AC6-ADC1-4627-A75D-32735324D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44690" y="3103679"/>
                  <a:ext cx="704020" cy="2165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接连接符 523">
                  <a:extLst>
                    <a:ext uri="{FF2B5EF4-FFF2-40B4-BE49-F238E27FC236}">
                      <a16:creationId xmlns:a16="http://schemas.microsoft.com/office/drawing/2014/main" id="{E97535CF-4ED5-49A6-8612-9CF4C714D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6069" y="2987076"/>
                  <a:ext cx="638280" cy="1125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接连接符 524">
                  <a:extLst>
                    <a:ext uri="{FF2B5EF4-FFF2-40B4-BE49-F238E27FC236}">
                      <a16:creationId xmlns:a16="http://schemas.microsoft.com/office/drawing/2014/main" id="{98DE560A-99C4-407E-B860-167E4FED3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7790" y="2987076"/>
                  <a:ext cx="633948" cy="11161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接连接符 525">
                  <a:extLst>
                    <a:ext uri="{FF2B5EF4-FFF2-40B4-BE49-F238E27FC236}">
                      <a16:creationId xmlns:a16="http://schemas.microsoft.com/office/drawing/2014/main" id="{15EBB47C-C4E8-43FA-8703-4C3B943DEE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8633" y="3744847"/>
                  <a:ext cx="640077" cy="1586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27" name="图片 526">
                  <a:extLst>
                    <a:ext uri="{FF2B5EF4-FFF2-40B4-BE49-F238E27FC236}">
                      <a16:creationId xmlns:a16="http://schemas.microsoft.com/office/drawing/2014/main" id="{0B7F85FB-FF7C-42CA-881D-B7D53D31D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2395" y="3320262"/>
                  <a:ext cx="881299" cy="88129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12000"/>
                        <a:lumOff val="88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scene3d>
                  <a:camera prst="orthographicFront">
                    <a:rot lat="0" lon="1500000" rev="0"/>
                  </a:camera>
                  <a:lightRig rig="threePt" dir="t"/>
                </a:scene3d>
              </p:spPr>
            </p:pic>
            <p:pic>
              <p:nvPicPr>
                <p:cNvPr id="528" name="图片 527" descr="C:\Users\Administrator\Desktop\lego_in_paper\r_50.pngr_50">
                  <a:extLst>
                    <a:ext uri="{FF2B5EF4-FFF2-40B4-BE49-F238E27FC236}">
                      <a16:creationId xmlns:a16="http://schemas.microsoft.com/office/drawing/2014/main" id="{638A06A3-AFDA-4DB2-AA7E-1ECAD3506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>
                <a:xfrm>
                  <a:off x="6893213" y="3605942"/>
                  <a:ext cx="444943" cy="606741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LeftDown"/>
                  <a:lightRig rig="threePt" dir="t"/>
                </a:scene3d>
              </p:spPr>
            </p:pic>
            <p:cxnSp>
              <p:nvCxnSpPr>
                <p:cNvPr id="529" name="直接箭头连接符 528">
                  <a:extLst>
                    <a:ext uri="{FF2B5EF4-FFF2-40B4-BE49-F238E27FC236}">
                      <a16:creationId xmlns:a16="http://schemas.microsoft.com/office/drawing/2014/main" id="{3A63FD51-D030-4BCA-9D40-457D2138F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93458" y="3403014"/>
                  <a:ext cx="1469603" cy="509359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接连接符 529">
                  <a:extLst>
                    <a:ext uri="{FF2B5EF4-FFF2-40B4-BE49-F238E27FC236}">
                      <a16:creationId xmlns:a16="http://schemas.microsoft.com/office/drawing/2014/main" id="{BA9A1C7B-7D9C-48AC-AA56-144139D62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4579" y="3903006"/>
                  <a:ext cx="570437" cy="2587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接连接符 530">
                  <a:extLst>
                    <a:ext uri="{FF2B5EF4-FFF2-40B4-BE49-F238E27FC236}">
                      <a16:creationId xmlns:a16="http://schemas.microsoft.com/office/drawing/2014/main" id="{ECA4657C-D9C9-4106-87CA-2B99F75DDA68}"/>
                    </a:ext>
                  </a:extLst>
                </p:cNvPr>
                <p:cNvCxnSpPr/>
                <p:nvPr/>
              </p:nvCxnSpPr>
              <p:spPr>
                <a:xfrm flipV="1">
                  <a:off x="7734151" y="3322936"/>
                  <a:ext cx="8768" cy="8409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接连接符 531">
                  <a:extLst>
                    <a:ext uri="{FF2B5EF4-FFF2-40B4-BE49-F238E27FC236}">
                      <a16:creationId xmlns:a16="http://schemas.microsoft.com/office/drawing/2014/main" id="{1E2F6C50-A942-4975-A233-31E6C2BA60F9}"/>
                    </a:ext>
                  </a:extLst>
                </p:cNvPr>
                <p:cNvCxnSpPr/>
                <p:nvPr/>
              </p:nvCxnSpPr>
              <p:spPr>
                <a:xfrm flipV="1">
                  <a:off x="7734151" y="3903408"/>
                  <a:ext cx="714558" cy="260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33" name="组合 532">
                  <a:extLst>
                    <a:ext uri="{FF2B5EF4-FFF2-40B4-BE49-F238E27FC236}">
                      <a16:creationId xmlns:a16="http://schemas.microsoft.com/office/drawing/2014/main" id="{F0140BD8-55EF-48AC-A255-567A33618671}"/>
                    </a:ext>
                  </a:extLst>
                </p:cNvPr>
                <p:cNvGrpSpPr/>
                <p:nvPr/>
              </p:nvGrpSpPr>
              <p:grpSpPr>
                <a:xfrm rot="19486099">
                  <a:off x="6616450" y="4022428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603" name="直接连接符 602">
                    <a:extLst>
                      <a:ext uri="{FF2B5EF4-FFF2-40B4-BE49-F238E27FC236}">
                        <a16:creationId xmlns:a16="http://schemas.microsoft.com/office/drawing/2014/main" id="{15E688BC-68EA-4401-B3CA-46C84B26BA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4" name="弧形 603">
                    <a:extLst>
                      <a:ext uri="{FF2B5EF4-FFF2-40B4-BE49-F238E27FC236}">
                        <a16:creationId xmlns:a16="http://schemas.microsoft.com/office/drawing/2014/main" id="{9B769D16-6819-4B12-ABDA-E3069A977D2E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05" name="直接连接符 604">
                    <a:extLst>
                      <a:ext uri="{FF2B5EF4-FFF2-40B4-BE49-F238E27FC236}">
                        <a16:creationId xmlns:a16="http://schemas.microsoft.com/office/drawing/2014/main" id="{06282E48-C29D-42B0-9791-1919F1FF77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34" name="图片 533" descr="C:\Users\Administrator\Desktop\lego_in_paper\r_175.pngr_175">
                  <a:extLst>
                    <a:ext uri="{FF2B5EF4-FFF2-40B4-BE49-F238E27FC236}">
                      <a16:creationId xmlns:a16="http://schemas.microsoft.com/office/drawing/2014/main" id="{92D74E9B-6226-4883-9A1B-529DFC152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 rot="180000">
                  <a:off x="8078410" y="3467417"/>
                  <a:ext cx="516370" cy="617850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RightUp"/>
                  <a:lightRig rig="threePt" dir="t"/>
                </a:scene3d>
              </p:spPr>
            </p:pic>
            <p:grpSp>
              <p:nvGrpSpPr>
                <p:cNvPr id="535" name="组合 534">
                  <a:extLst>
                    <a:ext uri="{FF2B5EF4-FFF2-40B4-BE49-F238E27FC236}">
                      <a16:creationId xmlns:a16="http://schemas.microsoft.com/office/drawing/2014/main" id="{90D377FB-2FA1-4E6A-A346-6C8B1CE8F742}"/>
                    </a:ext>
                  </a:extLst>
                </p:cNvPr>
                <p:cNvGrpSpPr/>
                <p:nvPr/>
              </p:nvGrpSpPr>
              <p:grpSpPr>
                <a:xfrm rot="11708264">
                  <a:off x="8835119" y="3868460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600" name="直接连接符 599">
                    <a:extLst>
                      <a:ext uri="{FF2B5EF4-FFF2-40B4-BE49-F238E27FC236}">
                        <a16:creationId xmlns:a16="http://schemas.microsoft.com/office/drawing/2014/main" id="{C3AB5112-F01A-4885-8730-E5CA58BC8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1" name="弧形 600">
                    <a:extLst>
                      <a:ext uri="{FF2B5EF4-FFF2-40B4-BE49-F238E27FC236}">
                        <a16:creationId xmlns:a16="http://schemas.microsoft.com/office/drawing/2014/main" id="{E1EE7CF9-1A69-40F4-B89D-90D5D145A375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02" name="直接连接符 601">
                    <a:extLst>
                      <a:ext uri="{FF2B5EF4-FFF2-40B4-BE49-F238E27FC236}">
                        <a16:creationId xmlns:a16="http://schemas.microsoft.com/office/drawing/2014/main" id="{EB249394-B3CD-49BA-9A23-D4E3FD4485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36" name="直接连接符 535"/>
                <p:cNvCxnSpPr>
                  <a:cxnSpLocks/>
                </p:cNvCxnSpPr>
                <p:nvPr/>
              </p:nvCxnSpPr>
              <p:spPr>
                <a:xfrm flipV="1">
                  <a:off x="2696471" y="3013018"/>
                  <a:ext cx="1630" cy="7544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接连接符 536"/>
                <p:cNvCxnSpPr>
                  <a:cxnSpLocks/>
                </p:cNvCxnSpPr>
                <p:nvPr/>
              </p:nvCxnSpPr>
              <p:spPr>
                <a:xfrm flipV="1">
                  <a:off x="2060035" y="3771493"/>
                  <a:ext cx="638067" cy="1528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/>
                <p:cNvCxnSpPr/>
                <p:nvPr/>
              </p:nvCxnSpPr>
              <p:spPr>
                <a:xfrm flipV="1">
                  <a:off x="3340741" y="3129621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接连接符 538"/>
                <p:cNvCxnSpPr>
                  <a:cxnSpLocks/>
                </p:cNvCxnSpPr>
                <p:nvPr/>
              </p:nvCxnSpPr>
              <p:spPr>
                <a:xfrm>
                  <a:off x="2054836" y="3129621"/>
                  <a:ext cx="581885" cy="2192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接连接符 539"/>
                <p:cNvCxnSpPr/>
                <p:nvPr/>
              </p:nvCxnSpPr>
              <p:spPr>
                <a:xfrm flipV="1">
                  <a:off x="2054836" y="3129621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接连接符 540"/>
                <p:cNvCxnSpPr>
                  <a:cxnSpLocks/>
                </p:cNvCxnSpPr>
                <p:nvPr/>
              </p:nvCxnSpPr>
              <p:spPr>
                <a:xfrm flipV="1">
                  <a:off x="2621851" y="3129621"/>
                  <a:ext cx="718891" cy="223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接连接符 541"/>
                <p:cNvCxnSpPr>
                  <a:cxnSpLocks/>
                </p:cNvCxnSpPr>
                <p:nvPr/>
              </p:nvCxnSpPr>
              <p:spPr>
                <a:xfrm>
                  <a:off x="2698101" y="3013018"/>
                  <a:ext cx="638280" cy="1125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接连接符 542"/>
                <p:cNvCxnSpPr>
                  <a:cxnSpLocks/>
                </p:cNvCxnSpPr>
                <p:nvPr/>
              </p:nvCxnSpPr>
              <p:spPr>
                <a:xfrm flipV="1">
                  <a:off x="2059821" y="3013018"/>
                  <a:ext cx="633948" cy="11161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接连接符 543"/>
                <p:cNvCxnSpPr>
                  <a:cxnSpLocks/>
                </p:cNvCxnSpPr>
                <p:nvPr/>
              </p:nvCxnSpPr>
              <p:spPr>
                <a:xfrm>
                  <a:off x="2700665" y="3770789"/>
                  <a:ext cx="640077" cy="1586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45" name="图片 544">
                  <a:extLst>
                    <a:ext uri="{FF2B5EF4-FFF2-40B4-BE49-F238E27FC236}">
                      <a16:creationId xmlns:a16="http://schemas.microsoft.com/office/drawing/2014/main" id="{EBB9F0E6-3B55-4FC9-8893-67E9F25AD1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4427" y="3346205"/>
                  <a:ext cx="881299" cy="88129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12000"/>
                        <a:lumOff val="88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scene3d>
                  <a:camera prst="orthographicFront">
                    <a:rot lat="0" lon="1500000" rev="0"/>
                  </a:camera>
                  <a:lightRig rig="threePt" dir="t"/>
                </a:scene3d>
              </p:spPr>
            </p:pic>
            <p:pic>
              <p:nvPicPr>
                <p:cNvPr id="546" name="图片 545" descr="C:\Users\Administrator\Desktop\lego_in_paper\r_50.pngr_50">
                  <a:extLst>
                    <a:ext uri="{FF2B5EF4-FFF2-40B4-BE49-F238E27FC236}">
                      <a16:creationId xmlns:a16="http://schemas.microsoft.com/office/drawing/2014/main" id="{9FF7FC5F-BD56-433C-B6A2-FD7818A56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>
                <a:xfrm>
                  <a:off x="1785245" y="3631884"/>
                  <a:ext cx="444943" cy="606741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LeftDown"/>
                  <a:lightRig rig="threePt" dir="t"/>
                </a:scene3d>
              </p:spPr>
            </p:pic>
            <p:cxnSp>
              <p:nvCxnSpPr>
                <p:cNvPr id="547" name="直接箭头连接符 546"/>
                <p:cNvCxnSpPr>
                  <a:cxnSpLocks/>
                </p:cNvCxnSpPr>
                <p:nvPr/>
              </p:nvCxnSpPr>
              <p:spPr>
                <a:xfrm flipH="1" flipV="1">
                  <a:off x="2285490" y="3428956"/>
                  <a:ext cx="1469603" cy="509359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48" name="椭圆 547"/>
                <p:cNvSpPr/>
                <p:nvPr/>
              </p:nvSpPr>
              <p:spPr>
                <a:xfrm rot="3075135">
                  <a:off x="2408849" y="3452252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49" name="椭圆 548"/>
                <p:cNvSpPr/>
                <p:nvPr/>
              </p:nvSpPr>
              <p:spPr>
                <a:xfrm rot="3075135">
                  <a:off x="2591657" y="3518635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0" name="椭圆 549"/>
                <p:cNvSpPr/>
                <p:nvPr/>
              </p:nvSpPr>
              <p:spPr>
                <a:xfrm rot="3075135">
                  <a:off x="2757409" y="3577810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1" name="椭圆 550"/>
                <p:cNvSpPr/>
                <p:nvPr/>
              </p:nvSpPr>
              <p:spPr>
                <a:xfrm rot="3075135">
                  <a:off x="2912649" y="3631832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552" name="直接箭头连接符 551"/>
                <p:cNvCxnSpPr>
                  <a:cxnSpLocks noChangeAspect="1"/>
                </p:cNvCxnSpPr>
                <p:nvPr/>
              </p:nvCxnSpPr>
              <p:spPr>
                <a:xfrm flipV="1">
                  <a:off x="1620717" y="3269223"/>
                  <a:ext cx="1388349" cy="800825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53" name="椭圆 552"/>
                <p:cNvSpPr/>
                <p:nvPr/>
              </p:nvSpPr>
              <p:spPr>
                <a:xfrm rot="18189086">
                  <a:off x="2389166" y="3601180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4" name="椭圆 553"/>
                <p:cNvSpPr/>
                <p:nvPr/>
              </p:nvSpPr>
              <p:spPr>
                <a:xfrm rot="18189086">
                  <a:off x="2511779" y="3532958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5" name="椭圆 554"/>
                <p:cNvSpPr/>
                <p:nvPr/>
              </p:nvSpPr>
              <p:spPr>
                <a:xfrm rot="18189086">
                  <a:off x="2242015" y="3685897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6" name="椭圆 555"/>
                <p:cNvSpPr/>
                <p:nvPr/>
              </p:nvSpPr>
              <p:spPr>
                <a:xfrm rot="18189086">
                  <a:off x="2675783" y="3438536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557" name="直接连接符 556"/>
                <p:cNvCxnSpPr>
                  <a:cxnSpLocks/>
                </p:cNvCxnSpPr>
                <p:nvPr/>
              </p:nvCxnSpPr>
              <p:spPr>
                <a:xfrm>
                  <a:off x="2056611" y="3928948"/>
                  <a:ext cx="570437" cy="2587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接连接符 557"/>
                <p:cNvCxnSpPr/>
                <p:nvPr/>
              </p:nvCxnSpPr>
              <p:spPr>
                <a:xfrm flipV="1">
                  <a:off x="2626183" y="3345042"/>
                  <a:ext cx="5270" cy="8448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接连接符 558"/>
                <p:cNvCxnSpPr/>
                <p:nvPr/>
              </p:nvCxnSpPr>
              <p:spPr>
                <a:xfrm flipV="1">
                  <a:off x="2626183" y="3929350"/>
                  <a:ext cx="714558" cy="260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60" name="图片 559" descr="C:\Users\Administrator\Desktop\lego_in_paper\r_175.pngr_175">
                  <a:extLst>
                    <a:ext uri="{FF2B5EF4-FFF2-40B4-BE49-F238E27FC236}">
                      <a16:creationId xmlns:a16="http://schemas.microsoft.com/office/drawing/2014/main" id="{E910EEE5-A936-479E-A1AA-24ADDE623E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 rot="180000">
                  <a:off x="2970441" y="3493359"/>
                  <a:ext cx="516370" cy="617850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RightUp"/>
                  <a:lightRig rig="threePt" dir="t"/>
                </a:scene3d>
              </p:spPr>
            </p:pic>
            <p:grpSp>
              <p:nvGrpSpPr>
                <p:cNvPr id="561" name="组合 560">
                  <a:extLst>
                    <a:ext uri="{FF2B5EF4-FFF2-40B4-BE49-F238E27FC236}">
                      <a16:creationId xmlns:a16="http://schemas.microsoft.com/office/drawing/2014/main" id="{9D54E7B8-73B7-4E9A-B015-8D2CE1842147}"/>
                    </a:ext>
                  </a:extLst>
                </p:cNvPr>
                <p:cNvGrpSpPr/>
                <p:nvPr/>
              </p:nvGrpSpPr>
              <p:grpSpPr>
                <a:xfrm rot="19486099">
                  <a:off x="1508482" y="4048370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597" name="直接连接符 596">
                    <a:extLst>
                      <a:ext uri="{FF2B5EF4-FFF2-40B4-BE49-F238E27FC236}">
                        <a16:creationId xmlns:a16="http://schemas.microsoft.com/office/drawing/2014/main" id="{85D5788C-F0CD-4FD1-82EA-F80A90652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8" name="弧形 597">
                    <a:extLst>
                      <a:ext uri="{FF2B5EF4-FFF2-40B4-BE49-F238E27FC236}">
                        <a16:creationId xmlns:a16="http://schemas.microsoft.com/office/drawing/2014/main" id="{FB511D65-F0CB-4AA2-AA4D-701897A1F8E9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599" name="直接连接符 598">
                    <a:extLst>
                      <a:ext uri="{FF2B5EF4-FFF2-40B4-BE49-F238E27FC236}">
                        <a16:creationId xmlns:a16="http://schemas.microsoft.com/office/drawing/2014/main" id="{AAE63652-8106-4835-BA34-4738B43056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2" name="组合 561">
                  <a:extLst>
                    <a:ext uri="{FF2B5EF4-FFF2-40B4-BE49-F238E27FC236}">
                      <a16:creationId xmlns:a16="http://schemas.microsoft.com/office/drawing/2014/main" id="{20BB0197-6DF5-4592-9FF3-4EA1C33CF211}"/>
                    </a:ext>
                  </a:extLst>
                </p:cNvPr>
                <p:cNvGrpSpPr/>
                <p:nvPr/>
              </p:nvGrpSpPr>
              <p:grpSpPr>
                <a:xfrm rot="11708264">
                  <a:off x="3727151" y="3894402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594" name="直接连接符 593">
                    <a:extLst>
                      <a:ext uri="{FF2B5EF4-FFF2-40B4-BE49-F238E27FC236}">
                        <a16:creationId xmlns:a16="http://schemas.microsoft.com/office/drawing/2014/main" id="{65E481A2-DADB-414C-B2F4-705DADE144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5" name="弧形 594">
                    <a:extLst>
                      <a:ext uri="{FF2B5EF4-FFF2-40B4-BE49-F238E27FC236}">
                        <a16:creationId xmlns:a16="http://schemas.microsoft.com/office/drawing/2014/main" id="{D8EDC520-D6B7-4755-AF68-B7484EB2F3E3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596" name="直接连接符 595">
                    <a:extLst>
                      <a:ext uri="{FF2B5EF4-FFF2-40B4-BE49-F238E27FC236}">
                        <a16:creationId xmlns:a16="http://schemas.microsoft.com/office/drawing/2014/main" id="{7C7940CF-53F2-40B6-9210-21C27B8DC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3" name="组合 562"/>
                <p:cNvGrpSpPr>
                  <a:grpSpLocks noChangeAspect="1"/>
                </p:cNvGrpSpPr>
                <p:nvPr/>
              </p:nvGrpSpPr>
              <p:grpSpPr>
                <a:xfrm>
                  <a:off x="5503883" y="2754915"/>
                  <a:ext cx="1986073" cy="562637"/>
                  <a:chOff x="27254200" y="2938765"/>
                  <a:chExt cx="14058790" cy="3982735"/>
                </a:xfrm>
              </p:grpSpPr>
              <p:sp>
                <p:nvSpPr>
                  <p:cNvPr id="584" name="矩形 583">
                    <a:extLst>
                      <a:ext uri="{FF2B5EF4-FFF2-40B4-BE49-F238E27FC236}">
                        <a16:creationId xmlns:a16="http://schemas.microsoft.com/office/drawing/2014/main" id="{433C9FD9-3B7C-421E-85E9-D8D8DD68CC28}"/>
                      </a:ext>
                    </a:extLst>
                  </p:cNvPr>
                  <p:cNvSpPr/>
                  <p:nvPr/>
                </p:nvSpPr>
                <p:spPr>
                  <a:xfrm>
                    <a:off x="34353464" y="2938765"/>
                    <a:ext cx="512108" cy="2260337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矩形 584">
                    <a:extLst>
                      <a:ext uri="{FF2B5EF4-FFF2-40B4-BE49-F238E27FC236}">
                        <a16:creationId xmlns:a16="http://schemas.microsoft.com/office/drawing/2014/main" id="{A6E8DA30-BA2F-485E-9B7F-67628F65EA49}"/>
                      </a:ext>
                    </a:extLst>
                  </p:cNvPr>
                  <p:cNvSpPr/>
                  <p:nvPr/>
                </p:nvSpPr>
                <p:spPr>
                  <a:xfrm>
                    <a:off x="35044959" y="2938765"/>
                    <a:ext cx="512108" cy="2260337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矩形 585">
                    <a:extLst>
                      <a:ext uri="{FF2B5EF4-FFF2-40B4-BE49-F238E27FC236}">
                        <a16:creationId xmlns:a16="http://schemas.microsoft.com/office/drawing/2014/main" id="{0930025E-0AB3-4495-8FA3-70CB8E05FF63}"/>
                      </a:ext>
                    </a:extLst>
                  </p:cNvPr>
                  <p:cNvSpPr/>
                  <p:nvPr/>
                </p:nvSpPr>
                <p:spPr>
                  <a:xfrm>
                    <a:off x="35704151" y="2938765"/>
                    <a:ext cx="512108" cy="2260337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箭头: 右 131">
                    <a:extLst>
                      <a:ext uri="{FF2B5EF4-FFF2-40B4-BE49-F238E27FC236}">
                        <a16:creationId xmlns:a16="http://schemas.microsoft.com/office/drawing/2014/main" id="{F673AF95-96A2-4AF4-B40D-CCC5DE7E5E5C}"/>
                      </a:ext>
                    </a:extLst>
                  </p:cNvPr>
                  <p:cNvSpPr/>
                  <p:nvPr/>
                </p:nvSpPr>
                <p:spPr>
                  <a:xfrm>
                    <a:off x="31952939" y="3734269"/>
                    <a:ext cx="2045198" cy="669320"/>
                  </a:xfrm>
                  <a:prstGeom prst="rightArrow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箭头: 右 132">
                    <a:extLst>
                      <a:ext uri="{FF2B5EF4-FFF2-40B4-BE49-F238E27FC236}">
                        <a16:creationId xmlns:a16="http://schemas.microsoft.com/office/drawing/2014/main" id="{AEEE8498-210D-4B9F-8BD7-251DE37FA21B}"/>
                      </a:ext>
                    </a:extLst>
                  </p:cNvPr>
                  <p:cNvSpPr/>
                  <p:nvPr/>
                </p:nvSpPr>
                <p:spPr>
                  <a:xfrm>
                    <a:off x="36658383" y="3734269"/>
                    <a:ext cx="2045198" cy="669320"/>
                  </a:xfrm>
                  <a:prstGeom prst="rightArrow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文本框 588">
                    <a:extLst>
                      <a:ext uri="{FF2B5EF4-FFF2-40B4-BE49-F238E27FC236}">
                        <a16:creationId xmlns:a16="http://schemas.microsoft.com/office/drawing/2014/main" id="{C6D9082B-D685-4A4A-91A2-A5A248D83354}"/>
                      </a:ext>
                    </a:extLst>
                  </p:cNvPr>
                  <p:cNvSpPr txBox="1"/>
                  <p:nvPr/>
                </p:nvSpPr>
                <p:spPr>
                  <a:xfrm>
                    <a:off x="39741582" y="5049002"/>
                    <a:ext cx="188" cy="8024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zh-CN" altLang="en-US" dirty="0"/>
                  </a:p>
                </p:txBody>
              </p:sp>
              <p:graphicFrame>
                <p:nvGraphicFramePr>
                  <p:cNvPr id="590" name="对象 589">
                    <a:extLst>
                      <a:ext uri="{FF2B5EF4-FFF2-40B4-BE49-F238E27FC236}">
                        <a16:creationId xmlns:a16="http://schemas.microsoft.com/office/drawing/2014/main" id="{B9B10491-2481-484D-A424-65C91CA46DF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7254200" y="3478213"/>
                  <a:ext cx="4522788" cy="11668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74" name="Equation" r:id="rId8" imgW="787320" imgH="203040" progId="Equation.DSMT4">
                          <p:embed/>
                        </p:oleObj>
                      </mc:Choice>
                      <mc:Fallback>
                        <p:oleObj name="Equation" r:id="rId8" imgW="787320" imgH="203040" progId="Equation.DSMT4">
                          <p:embed/>
                          <p:pic>
                            <p:nvPicPr>
                              <p:cNvPr id="467" name="对象 466">
                                <a:extLst>
                                  <a:ext uri="{FF2B5EF4-FFF2-40B4-BE49-F238E27FC236}">
                                    <a16:creationId xmlns:a16="http://schemas.microsoft.com/office/drawing/2014/main" id="{B9B10491-2481-484D-A424-65C91CA46DFE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7254200" y="3478213"/>
                                <a:ext cx="4522788" cy="116681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91" name="对象 590">
                    <a:extLst>
                      <a:ext uri="{FF2B5EF4-FFF2-40B4-BE49-F238E27FC236}">
                        <a16:creationId xmlns:a16="http://schemas.microsoft.com/office/drawing/2014/main" id="{0F25F988-C8DC-44F0-A678-4B17B6F0E01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7681379" y="4166058"/>
                  <a:ext cx="2648833" cy="57483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75" name="Equation" r:id="rId10" imgW="914400" imgH="198720" progId="Equation.DSMT4">
                          <p:embed/>
                        </p:oleObj>
                      </mc:Choice>
                      <mc:Fallback>
                        <p:oleObj name="Equation" r:id="rId10" imgW="914400" imgH="198720" progId="Equation.DSMT4">
                          <p:embed/>
                          <p:pic>
                            <p:nvPicPr>
                              <p:cNvPr id="468" name="对象 467">
                                <a:extLst>
                                  <a:ext uri="{FF2B5EF4-FFF2-40B4-BE49-F238E27FC236}">
                                    <a16:creationId xmlns:a16="http://schemas.microsoft.com/office/drawing/2014/main" id="{0F25F988-C8DC-44F0-A678-4B17B6F0E01A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7681379" y="4166058"/>
                                <a:ext cx="2648833" cy="57483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92" name="对象 591">
                    <a:extLst>
                      <a:ext uri="{FF2B5EF4-FFF2-40B4-BE49-F238E27FC236}">
                        <a16:creationId xmlns:a16="http://schemas.microsoft.com/office/drawing/2014/main" id="{D992D6CA-BDF4-4B29-8F5D-724C740CD80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4486850" y="5199063"/>
                  <a:ext cx="1625600" cy="172243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76" name="Equation" r:id="rId12" imgW="215640" imgH="228600" progId="Equation.DSMT4">
                          <p:embed/>
                        </p:oleObj>
                      </mc:Choice>
                      <mc:Fallback>
                        <p:oleObj name="Equation" r:id="rId12" imgW="215640" imgH="228600" progId="Equation.DSMT4">
                          <p:embed/>
                          <p:pic>
                            <p:nvPicPr>
                              <p:cNvPr id="469" name="对象 468">
                                <a:extLst>
                                  <a:ext uri="{FF2B5EF4-FFF2-40B4-BE49-F238E27FC236}">
                                    <a16:creationId xmlns:a16="http://schemas.microsoft.com/office/drawing/2014/main" id="{D992D6CA-BDF4-4B29-8F5D-724C740CD800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486850" y="5199063"/>
                                <a:ext cx="1625600" cy="1722437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93" name="对象 592">
                    <a:extLst>
                      <a:ext uri="{FF2B5EF4-FFF2-40B4-BE49-F238E27FC236}">
                        <a16:creationId xmlns:a16="http://schemas.microsoft.com/office/drawing/2014/main" id="{567ABC7B-1D9F-4A68-8935-A1D8DBC6EC9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41018569"/>
                      </p:ext>
                    </p:extLst>
                  </p:nvPr>
                </p:nvGraphicFramePr>
                <p:xfrm>
                  <a:off x="38608975" y="3550953"/>
                  <a:ext cx="2704015" cy="102090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377" name="Equation" r:id="rId14" imgW="469800" imgH="177480" progId="Equation.DSMT4">
                          <p:embed/>
                        </p:oleObj>
                      </mc:Choice>
                      <mc:Fallback>
                        <p:oleObj name="Equation" r:id="rId14" imgW="469800" imgH="177480" progId="Equation.DSMT4">
                          <p:embed/>
                          <p:pic>
                            <p:nvPicPr>
                              <p:cNvPr id="470" name="对象 469">
                                <a:extLst>
                                  <a:ext uri="{FF2B5EF4-FFF2-40B4-BE49-F238E27FC236}">
                                    <a16:creationId xmlns:a16="http://schemas.microsoft.com/office/drawing/2014/main" id="{567ABC7B-1D9F-4A68-8935-A1D8DBC6EC9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8608975" y="3550953"/>
                                <a:ext cx="2704015" cy="102090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564" name="直接箭头连接符 563"/>
                <p:cNvCxnSpPr>
                  <a:cxnSpLocks noChangeAspect="1"/>
                </p:cNvCxnSpPr>
                <p:nvPr/>
              </p:nvCxnSpPr>
              <p:spPr>
                <a:xfrm flipV="1">
                  <a:off x="4109985" y="3239249"/>
                  <a:ext cx="1388349" cy="800825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65" name="椭圆 564"/>
                <p:cNvSpPr/>
                <p:nvPr/>
              </p:nvSpPr>
              <p:spPr>
                <a:xfrm rot="18189086">
                  <a:off x="4881502" y="3575122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66" name="椭圆 565"/>
                <p:cNvSpPr/>
                <p:nvPr/>
              </p:nvSpPr>
              <p:spPr>
                <a:xfrm rot="18189086">
                  <a:off x="4981957" y="3513618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67" name="椭圆 566"/>
                <p:cNvSpPr/>
                <p:nvPr/>
              </p:nvSpPr>
              <p:spPr>
                <a:xfrm rot="18189086">
                  <a:off x="5145990" y="3417061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68" name="椭圆 567"/>
                <p:cNvSpPr/>
                <p:nvPr/>
              </p:nvSpPr>
              <p:spPr>
                <a:xfrm rot="18189086">
                  <a:off x="5078961" y="3453684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569" name="直接箭头连接符 568"/>
                <p:cNvCxnSpPr>
                  <a:cxnSpLocks noChangeAspect="1"/>
                </p:cNvCxnSpPr>
                <p:nvPr/>
              </p:nvCxnSpPr>
              <p:spPr>
                <a:xfrm flipV="1">
                  <a:off x="6737678" y="3239948"/>
                  <a:ext cx="1388349" cy="800825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570" name="组合 569">
                  <a:extLst>
                    <a:ext uri="{FF2B5EF4-FFF2-40B4-BE49-F238E27FC236}">
                      <a16:creationId xmlns:a16="http://schemas.microsoft.com/office/drawing/2014/main" id="{7E0616D5-75F2-4102-AF5C-3D7BF8B1DBB7}"/>
                    </a:ext>
                  </a:extLst>
                </p:cNvPr>
                <p:cNvGrpSpPr/>
                <p:nvPr/>
              </p:nvGrpSpPr>
              <p:grpSpPr>
                <a:xfrm>
                  <a:off x="7504781" y="3420262"/>
                  <a:ext cx="392648" cy="188875"/>
                  <a:chOff x="33018391" y="1593621"/>
                  <a:chExt cx="3112252" cy="1497089"/>
                </a:xfrm>
              </p:grpSpPr>
              <p:sp>
                <p:nvSpPr>
                  <p:cNvPr id="576" name="椭圆 575">
                    <a:extLst>
                      <a:ext uri="{FF2B5EF4-FFF2-40B4-BE49-F238E27FC236}">
                        <a16:creationId xmlns:a16="http://schemas.microsoft.com/office/drawing/2014/main" id="{F9783ABE-8AB7-42D8-8CD8-0C41E131FEC3}"/>
                      </a:ext>
                    </a:extLst>
                  </p:cNvPr>
                  <p:cNvSpPr/>
                  <p:nvPr/>
                </p:nvSpPr>
                <p:spPr>
                  <a:xfrm rot="3075135">
                    <a:off x="33810065" y="1865485"/>
                    <a:ext cx="240914" cy="298800"/>
                  </a:xfrm>
                  <a:prstGeom prst="ellipse">
                    <a:avLst/>
                  </a:prstGeom>
                  <a:solidFill>
                    <a:srgbClr val="FFD009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77" name="椭圆 576">
                    <a:extLst>
                      <a:ext uri="{FF2B5EF4-FFF2-40B4-BE49-F238E27FC236}">
                        <a16:creationId xmlns:a16="http://schemas.microsoft.com/office/drawing/2014/main" id="{1D25C183-C984-47EC-80BD-890F5E4BAE64}"/>
                      </a:ext>
                    </a:extLst>
                  </p:cNvPr>
                  <p:cNvSpPr/>
                  <p:nvPr/>
                </p:nvSpPr>
                <p:spPr>
                  <a:xfrm rot="3075135">
                    <a:off x="34618960" y="2159770"/>
                    <a:ext cx="240914" cy="2988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78" name="椭圆 577">
                    <a:extLst>
                      <a:ext uri="{FF2B5EF4-FFF2-40B4-BE49-F238E27FC236}">
                        <a16:creationId xmlns:a16="http://schemas.microsoft.com/office/drawing/2014/main" id="{0183188D-A757-4ED2-963F-399AD5705987}"/>
                      </a:ext>
                    </a:extLst>
                  </p:cNvPr>
                  <p:cNvSpPr/>
                  <p:nvPr/>
                </p:nvSpPr>
                <p:spPr>
                  <a:xfrm rot="3075135">
                    <a:off x="35279126" y="2376605"/>
                    <a:ext cx="240914" cy="298800"/>
                  </a:xfrm>
                  <a:prstGeom prst="ellipse">
                    <a:avLst/>
                  </a:prstGeom>
                  <a:solidFill>
                    <a:srgbClr val="FFC30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79" name="椭圆 578">
                    <a:extLst>
                      <a:ext uri="{FF2B5EF4-FFF2-40B4-BE49-F238E27FC236}">
                        <a16:creationId xmlns:a16="http://schemas.microsoft.com/office/drawing/2014/main" id="{6F551AF4-8023-40B7-93F0-1053B73D24A1}"/>
                      </a:ext>
                    </a:extLst>
                  </p:cNvPr>
                  <p:cNvSpPr/>
                  <p:nvPr/>
                </p:nvSpPr>
                <p:spPr>
                  <a:xfrm rot="3075135">
                    <a:off x="35860786" y="2600070"/>
                    <a:ext cx="240914" cy="298800"/>
                  </a:xfrm>
                  <a:prstGeom prst="ellipse">
                    <a:avLst/>
                  </a:prstGeom>
                  <a:solidFill>
                    <a:srgbClr val="FFC30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0" name="椭圆 579">
                    <a:extLst>
                      <a:ext uri="{FF2B5EF4-FFF2-40B4-BE49-F238E27FC236}">
                        <a16:creationId xmlns:a16="http://schemas.microsoft.com/office/drawing/2014/main" id="{9669A641-8402-4413-9C80-A8B0C91F33D2}"/>
                      </a:ext>
                    </a:extLst>
                  </p:cNvPr>
                  <p:cNvSpPr/>
                  <p:nvPr/>
                </p:nvSpPr>
                <p:spPr>
                  <a:xfrm rot="18189086">
                    <a:off x="33842438" y="2324565"/>
                    <a:ext cx="240914" cy="2988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1" name="椭圆 580">
                    <a:extLst>
                      <a:ext uri="{FF2B5EF4-FFF2-40B4-BE49-F238E27FC236}">
                        <a16:creationId xmlns:a16="http://schemas.microsoft.com/office/drawing/2014/main" id="{2CBE0990-A2BF-448A-9230-31F22F9D6186}"/>
                      </a:ext>
                    </a:extLst>
                  </p:cNvPr>
                  <p:cNvSpPr/>
                  <p:nvPr/>
                </p:nvSpPr>
                <p:spPr>
                  <a:xfrm rot="18189086">
                    <a:off x="35150458" y="1564678"/>
                    <a:ext cx="240913" cy="2988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2" name="椭圆 581">
                    <a:extLst>
                      <a:ext uri="{FF2B5EF4-FFF2-40B4-BE49-F238E27FC236}">
                        <a16:creationId xmlns:a16="http://schemas.microsoft.com/office/drawing/2014/main" id="{37DFDCCD-66E6-4A3B-BC50-3CD6099B401A}"/>
                      </a:ext>
                    </a:extLst>
                  </p:cNvPr>
                  <p:cNvSpPr/>
                  <p:nvPr/>
                </p:nvSpPr>
                <p:spPr>
                  <a:xfrm rot="18189086">
                    <a:off x="34611506" y="1855642"/>
                    <a:ext cx="240913" cy="298800"/>
                  </a:xfrm>
                  <a:prstGeom prst="ellipse">
                    <a:avLst/>
                  </a:prstGeom>
                  <a:solidFill>
                    <a:srgbClr val="FFC30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3" name="椭圆 582">
                    <a:extLst>
                      <a:ext uri="{FF2B5EF4-FFF2-40B4-BE49-F238E27FC236}">
                        <a16:creationId xmlns:a16="http://schemas.microsoft.com/office/drawing/2014/main" id="{D25032CA-7B0C-4C4A-8152-6C976412BBA3}"/>
                      </a:ext>
                    </a:extLst>
                  </p:cNvPr>
                  <p:cNvSpPr/>
                  <p:nvPr/>
                </p:nvSpPr>
                <p:spPr>
                  <a:xfrm rot="18189086">
                    <a:off x="33047334" y="2820853"/>
                    <a:ext cx="240914" cy="2988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cxnSp>
              <p:nvCxnSpPr>
                <p:cNvPr id="571" name="曲线连接符 570"/>
                <p:cNvCxnSpPr>
                  <a:stCxn id="567" idx="0"/>
                  <a:endCxn id="590" idx="1"/>
                </p:cNvCxnSpPr>
                <p:nvPr/>
              </p:nvCxnSpPr>
              <p:spPr>
                <a:xfrm rot="10800000" flipH="1">
                  <a:off x="5145408" y="2913539"/>
                  <a:ext cx="358475" cy="514057"/>
                </a:xfrm>
                <a:prstGeom prst="curvedConnector3">
                  <a:avLst>
                    <a:gd name="adj1" fmla="val -25091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曲线连接符 571"/>
                <p:cNvCxnSpPr>
                  <a:stCxn id="593" idx="3"/>
                  <a:endCxn id="581" idx="6"/>
                </p:cNvCxnSpPr>
                <p:nvPr/>
              </p:nvCxnSpPr>
              <p:spPr>
                <a:xfrm>
                  <a:off x="7489957" y="2913509"/>
                  <a:ext cx="309308" cy="509227"/>
                </a:xfrm>
                <a:prstGeom prst="curvedConnector2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3" name="箭头: 圆角右 133">
                  <a:extLst>
                    <a:ext uri="{FF2B5EF4-FFF2-40B4-BE49-F238E27FC236}">
                      <a16:creationId xmlns:a16="http://schemas.microsoft.com/office/drawing/2014/main" id="{D92C10FB-A191-40D6-A8DA-262A950F2631}"/>
                    </a:ext>
                  </a:extLst>
                </p:cNvPr>
                <p:cNvSpPr/>
                <p:nvPr/>
              </p:nvSpPr>
              <p:spPr>
                <a:xfrm>
                  <a:off x="2963471" y="2800373"/>
                  <a:ext cx="201339" cy="248242"/>
                </a:xfrm>
                <a:prstGeom prst="ben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箭头: 圆角右 134">
                  <a:extLst>
                    <a:ext uri="{FF2B5EF4-FFF2-40B4-BE49-F238E27FC236}">
                      <a16:creationId xmlns:a16="http://schemas.microsoft.com/office/drawing/2014/main" id="{DE34A14A-1FB7-45FF-93B6-24718265FEC7}"/>
                    </a:ext>
                  </a:extLst>
                </p:cNvPr>
                <p:cNvSpPr/>
                <p:nvPr/>
              </p:nvSpPr>
              <p:spPr>
                <a:xfrm rot="5400000">
                  <a:off x="4547580" y="2809889"/>
                  <a:ext cx="255144" cy="217507"/>
                </a:xfrm>
                <a:prstGeom prst="ben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文本框 574">
                  <a:extLst>
                    <a:ext uri="{FF2B5EF4-FFF2-40B4-BE49-F238E27FC236}">
                      <a16:creationId xmlns:a16="http://schemas.microsoft.com/office/drawing/2014/main" id="{C6D9082B-D685-4A4A-91A2-A5A248D83354}"/>
                    </a:ext>
                  </a:extLst>
                </p:cNvPr>
                <p:cNvSpPr txBox="1"/>
                <p:nvPr/>
              </p:nvSpPr>
              <p:spPr>
                <a:xfrm>
                  <a:off x="4585982" y="2791070"/>
                  <a:ext cx="28" cy="117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</p:grpSp>
        <p:cxnSp>
          <p:nvCxnSpPr>
            <p:cNvPr id="612" name="直接连接符 611"/>
            <p:cNvCxnSpPr/>
            <p:nvPr/>
          </p:nvCxnSpPr>
          <p:spPr>
            <a:xfrm flipV="1">
              <a:off x="4988193" y="3476178"/>
              <a:ext cx="2373" cy="110280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6549" y="5040244"/>
            <a:ext cx="3663970" cy="598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39300" y="5069843"/>
            <a:ext cx="2397799" cy="637564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305898" y="5165838"/>
            <a:ext cx="628334" cy="320379"/>
          </a:xfrm>
          <a:prstGeom prst="rightArrow">
            <a:avLst/>
          </a:prstGeom>
          <a:solidFill>
            <a:srgbClr val="014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55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框架总览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" t="6296" r="6942" b="5926"/>
          <a:stretch/>
        </p:blipFill>
        <p:spPr>
          <a:xfrm>
            <a:off x="1935536" y="605052"/>
            <a:ext cx="6210300" cy="60198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5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实验设置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9"/>
            <a:ext cx="7012364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实验环境：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Ubuntu 18.04, python3.6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12GB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NVIDIA Titan X</a:t>
            </a:r>
          </a:p>
          <a:p>
            <a:pPr>
              <a:lnSpc>
                <a:spcPct val="130000"/>
              </a:lnSpc>
            </a:pP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Synthetic-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（合成数据集）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LLFF-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（真实数据集）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评测指标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图像质量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PSNR (Peak Signal-to-Noise Ratio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SSIM (Structural Similarity Index Measure)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LPIPS (Learned Perceptual Image Patch Similarity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渲染时间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/ frame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35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实验结果（合成数据集）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194562" y="1120079"/>
            <a:ext cx="5903786" cy="4979552"/>
            <a:chOff x="5008875" y="1041401"/>
            <a:chExt cx="27147526" cy="22897601"/>
          </a:xfrm>
        </p:grpSpPr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5008875" y="1041401"/>
              <a:ext cx="26791926" cy="20620456"/>
              <a:chOff x="2773674" y="635000"/>
              <a:chExt cx="30794929" cy="23701375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5609" y="870267"/>
                <a:ext cx="11035665" cy="11035665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0887" y="12806519"/>
                <a:ext cx="17597716" cy="11529856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674" y="12806519"/>
                <a:ext cx="11037600" cy="1103760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0887" y="635000"/>
                <a:ext cx="17597716" cy="11506198"/>
              </a:xfrm>
              <a:prstGeom prst="rect">
                <a:avLst/>
              </a:prstGeom>
            </p:spPr>
          </p:pic>
        </p:grpSp>
        <p:sp>
          <p:nvSpPr>
            <p:cNvPr id="20" name="文本框 19"/>
            <p:cNvSpPr txBox="1"/>
            <p:nvPr/>
          </p:nvSpPr>
          <p:spPr>
            <a:xfrm>
              <a:off x="17983200" y="22240693"/>
              <a:ext cx="14173201" cy="1698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GT             Ours          </a:t>
              </a:r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NeRF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187637" y="10185516"/>
              <a:ext cx="3815727" cy="155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hotdog             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33031" y="20917253"/>
              <a:ext cx="2949310" cy="155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lego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743998"/>
            <a:ext cx="1335464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定性评估：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25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实验结果（合成数据集）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36" y="1445299"/>
            <a:ext cx="6110923" cy="51217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760294"/>
            <a:ext cx="74674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Synthetic-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合成数据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集上的比较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7849675" y="5892020"/>
            <a:ext cx="825457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64204" y="5844796"/>
            <a:ext cx="438389" cy="606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87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实验结果（真实场景数据集）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743998"/>
            <a:ext cx="1335464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定性评估：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951424" y="911380"/>
            <a:ext cx="4421833" cy="5842855"/>
            <a:chOff x="12194945" y="177801"/>
            <a:chExt cx="18511525" cy="2446048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4945" y="1189592"/>
              <a:ext cx="6914979" cy="5186234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5018" y="7686520"/>
              <a:ext cx="10981452" cy="722464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4945" y="8669032"/>
              <a:ext cx="6916191" cy="518714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5018" y="177801"/>
              <a:ext cx="10958919" cy="7209815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20251342" y="23092115"/>
              <a:ext cx="10432593" cy="15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GT         Ours       </a:t>
              </a:r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NeRF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4946" y="16180176"/>
              <a:ext cx="6916189" cy="518714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5018" y="15202258"/>
              <a:ext cx="10981452" cy="7224639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4513850" y="6725895"/>
              <a:ext cx="3010160" cy="135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Horns             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4513850" y="14498296"/>
              <a:ext cx="3010160" cy="135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T-Rex             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513850" y="22067495"/>
              <a:ext cx="3519609" cy="135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实验结果（真实场景数据集）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760294"/>
            <a:ext cx="746746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SRN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LLFF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[2]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LLFF-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真实数据集上的比较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64875" y="5610135"/>
            <a:ext cx="70515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Sitzmann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V,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Zollhöfer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M,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Wetzstein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G. Scene representation networks: Continuous 3dstructure-aware neural scene representations[C].</a:t>
            </a:r>
            <a:r>
              <a:rPr lang="zh-CN" alt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Advances in Neural Information Processing Systems (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NeurIPS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). Curran Associates, Inc., 2019:1119-1130.</a:t>
            </a:r>
          </a:p>
          <a:p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Mildenhall B, Srinivasan P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Ortiz-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Cayon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R, et al. Local light field fusion: Practical view synthesis with prescriptive sampling guidelines[J]. ACM Transactions on Graphics (TOG), 2019, 38(4):1-14.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646763" y="1618027"/>
            <a:ext cx="6743626" cy="3089357"/>
            <a:chOff x="1646763" y="1618027"/>
            <a:chExt cx="6743626" cy="308935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6763" y="1618027"/>
              <a:ext cx="6743626" cy="308935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8031" y="2704976"/>
              <a:ext cx="628738" cy="62873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255" y="3333714"/>
              <a:ext cx="628738" cy="781086"/>
            </a:xfrm>
            <a:prstGeom prst="rect">
              <a:avLst/>
            </a:prstGeom>
          </p:spPr>
        </p:pic>
      </p:grp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7860206" y="3877926"/>
            <a:ext cx="825457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flipV="1">
            <a:off x="7102782" y="3783832"/>
            <a:ext cx="598171" cy="750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7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E751D8-C95D-4E13-9D60-A8A9B9EE4E4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474F7A-8FB7-4D53-9BA4-6809F4D39A30}"/>
              </a:ext>
            </a:extLst>
          </p:cNvPr>
          <p:cNvGrpSpPr/>
          <p:nvPr/>
        </p:nvGrpSpPr>
        <p:grpSpPr>
          <a:xfrm>
            <a:off x="2783640" y="2684890"/>
            <a:ext cx="3618298" cy="1488220"/>
            <a:chOff x="2923750" y="2587111"/>
            <a:chExt cx="3618298" cy="148822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C2AFE1-7E13-4119-88DF-77938EA28571}"/>
                </a:ext>
              </a:extLst>
            </p:cNvPr>
            <p:cNvSpPr txBox="1"/>
            <p:nvPr/>
          </p:nvSpPr>
          <p:spPr>
            <a:xfrm>
              <a:off x="3372689" y="2587111"/>
              <a:ext cx="26788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6ADB45-D102-4E12-B99A-7BA42F373A0E}"/>
                </a:ext>
              </a:extLst>
            </p:cNvPr>
            <p:cNvSpPr/>
            <p:nvPr/>
          </p:nvSpPr>
          <p:spPr>
            <a:xfrm>
              <a:off x="2923750" y="3429000"/>
              <a:ext cx="36182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系统设计与展示</a:t>
              </a:r>
              <a:endParaRPr lang="zh-CN" altLang="en-US" sz="36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5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</a:t>
            </a:r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架构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525" y="1373695"/>
            <a:ext cx="5154074" cy="50352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760294"/>
            <a:ext cx="746746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基于神经辐射场的新视图快速合成系统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92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系统设计（用例图</a:t>
            </a:r>
            <a:r>
              <a:rPr lang="en-US" altLang="zh-CN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+</a:t>
            </a:r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顺序图）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043" t="3809" r="6683" b="3704"/>
          <a:stretch/>
        </p:blipFill>
        <p:spPr>
          <a:xfrm>
            <a:off x="1130291" y="2730485"/>
            <a:ext cx="3246807" cy="24048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569" y="1728871"/>
            <a:ext cx="4595993" cy="40470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875" y="1415709"/>
            <a:ext cx="4842361" cy="480412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098" y="1506421"/>
            <a:ext cx="4785971" cy="48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8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3778561" y="1144039"/>
            <a:ext cx="15868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4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400">
              <a:defRPr/>
            </a:pP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endParaRPr lang="zh-CN" altLang="en-US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2F64C70-D6D8-4C59-82F7-3EBCBDA9D072}"/>
              </a:ext>
            </a:extLst>
          </p:cNvPr>
          <p:cNvGrpSpPr/>
          <p:nvPr/>
        </p:nvGrpSpPr>
        <p:grpSpPr>
          <a:xfrm>
            <a:off x="933003" y="2759677"/>
            <a:ext cx="7366905" cy="1654632"/>
            <a:chOff x="762471" y="2759677"/>
            <a:chExt cx="7366924" cy="1654632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EE8C35D5-4A7E-4C55-A2F5-60EA3CD3A6B7}"/>
                </a:ext>
              </a:extLst>
            </p:cNvPr>
            <p:cNvGrpSpPr/>
            <p:nvPr/>
          </p:nvGrpSpPr>
          <p:grpSpPr>
            <a:xfrm>
              <a:off x="762471" y="2759680"/>
              <a:ext cx="1447804" cy="1654629"/>
              <a:chOff x="3679379" y="2743199"/>
              <a:chExt cx="1930409" cy="2206172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147C3ADC-9C0F-4D17-8BA1-F87DD1DE8A59}"/>
                  </a:ext>
                </a:extLst>
              </p:cNvPr>
              <p:cNvSpPr/>
              <p:nvPr/>
            </p:nvSpPr>
            <p:spPr>
              <a:xfrm>
                <a:off x="3679379" y="2743199"/>
                <a:ext cx="1930409" cy="2206172"/>
              </a:xfrm>
              <a:prstGeom prst="rect">
                <a:avLst/>
              </a:prstGeom>
              <a:solidFill>
                <a:srgbClr val="014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9F81E519-5A77-4E8E-A651-17E9624C5FDE}"/>
                  </a:ext>
                </a:extLst>
              </p:cNvPr>
              <p:cNvSpPr txBox="1"/>
              <p:nvPr/>
            </p:nvSpPr>
            <p:spPr>
              <a:xfrm>
                <a:off x="3989951" y="3116788"/>
                <a:ext cx="1309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9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01</a:t>
                </a:r>
                <a:endParaRPr lang="zh-CN" altLang="en-US" sz="49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AB020910-0B10-4B63-9AE8-258AE5C2AAC8}"/>
                  </a:ext>
                </a:extLst>
              </p:cNvPr>
              <p:cNvSpPr/>
              <p:nvPr/>
            </p:nvSpPr>
            <p:spPr>
              <a:xfrm>
                <a:off x="3931307" y="4025712"/>
                <a:ext cx="142603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Hans" altLang="en-US" sz="15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背景意义</a:t>
                </a:r>
                <a:endParaRPr lang="zh-CN" altLang="en-US" sz="15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88C33ADD-8DA1-421B-903C-7BC154A945DA}"/>
                </a:ext>
              </a:extLst>
            </p:cNvPr>
            <p:cNvGrpSpPr/>
            <p:nvPr/>
          </p:nvGrpSpPr>
          <p:grpSpPr>
            <a:xfrm>
              <a:off x="2734929" y="2759678"/>
              <a:ext cx="1447800" cy="1654629"/>
              <a:chOff x="1681238" y="2743199"/>
              <a:chExt cx="1930400" cy="2206172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C548CF5B-B178-4729-A0C6-705A5E166355}"/>
                  </a:ext>
                </a:extLst>
              </p:cNvPr>
              <p:cNvSpPr/>
              <p:nvPr/>
            </p:nvSpPr>
            <p:spPr>
              <a:xfrm>
                <a:off x="1681238" y="2743199"/>
                <a:ext cx="1930400" cy="2206172"/>
              </a:xfrm>
              <a:prstGeom prst="rect">
                <a:avLst/>
              </a:prstGeom>
              <a:solidFill>
                <a:srgbClr val="014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3CE5109D-BBB4-4716-953F-7EAADC83BF58}"/>
                  </a:ext>
                </a:extLst>
              </p:cNvPr>
              <p:cNvSpPr txBox="1"/>
              <p:nvPr/>
            </p:nvSpPr>
            <p:spPr>
              <a:xfrm>
                <a:off x="1991819" y="3116788"/>
                <a:ext cx="1309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95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02</a:t>
                </a:r>
                <a:endParaRPr lang="zh-CN" altLang="en-US" sz="49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335A33D-3D4B-4C24-9BAD-4227B496436B}"/>
                  </a:ext>
                </a:extLst>
              </p:cNvPr>
              <p:cNvSpPr/>
              <p:nvPr/>
            </p:nvSpPr>
            <p:spPr>
              <a:xfrm>
                <a:off x="1785704" y="4025712"/>
                <a:ext cx="172098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5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新视图快速</a:t>
                </a:r>
                <a:endParaRPr lang="en-US" altLang="zh-CN" sz="15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5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合成方法</a:t>
                </a:r>
                <a:endParaRPr lang="zh-CN" altLang="en-US" sz="15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F78FC476-2FC6-4A15-AE41-ACB6FE72EDA5}"/>
                </a:ext>
              </a:extLst>
            </p:cNvPr>
            <p:cNvGrpSpPr/>
            <p:nvPr/>
          </p:nvGrpSpPr>
          <p:grpSpPr>
            <a:xfrm>
              <a:off x="4722830" y="2759677"/>
              <a:ext cx="1447800" cy="1654629"/>
              <a:chOff x="2053775" y="2743199"/>
              <a:chExt cx="1930400" cy="2206172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EDFBA30F-F69B-4461-97BF-1A23DF01A1F1}"/>
                  </a:ext>
                </a:extLst>
              </p:cNvPr>
              <p:cNvSpPr/>
              <p:nvPr/>
            </p:nvSpPr>
            <p:spPr>
              <a:xfrm>
                <a:off x="2053775" y="2743199"/>
                <a:ext cx="1930400" cy="2206172"/>
              </a:xfrm>
              <a:prstGeom prst="rect">
                <a:avLst/>
              </a:prstGeom>
              <a:solidFill>
                <a:srgbClr val="014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B56A6EA0-6FBD-44FF-8D59-ABF92FCCDC09}"/>
                  </a:ext>
                </a:extLst>
              </p:cNvPr>
              <p:cNvSpPr txBox="1"/>
              <p:nvPr/>
            </p:nvSpPr>
            <p:spPr>
              <a:xfrm>
                <a:off x="2364357" y="3116788"/>
                <a:ext cx="1309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95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03</a:t>
                </a:r>
                <a:endParaRPr lang="zh-CN" altLang="en-US" sz="49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0F78436B-9A86-4E71-96CD-EA34FE5ED639}"/>
                  </a:ext>
                </a:extLst>
              </p:cNvPr>
              <p:cNvSpPr/>
              <p:nvPr/>
            </p:nvSpPr>
            <p:spPr>
              <a:xfrm>
                <a:off x="2305714" y="4025712"/>
                <a:ext cx="1426032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5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en-US" altLang="zh-CN" sz="15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5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与展示</a:t>
                </a:r>
                <a:endParaRPr lang="en-US" altLang="zh-CN" sz="15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1BA107F9-9F77-4423-839F-889EE2FACE3B}"/>
                </a:ext>
              </a:extLst>
            </p:cNvPr>
            <p:cNvGrpSpPr/>
            <p:nvPr/>
          </p:nvGrpSpPr>
          <p:grpSpPr>
            <a:xfrm>
              <a:off x="6681594" y="2759677"/>
              <a:ext cx="1447801" cy="1654629"/>
              <a:chOff x="2375506" y="2743199"/>
              <a:chExt cx="1930400" cy="2206172"/>
            </a:xfrm>
          </p:grpSpPr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CC6D157A-92D7-45AB-9706-378F06C6A706}"/>
                  </a:ext>
                </a:extLst>
              </p:cNvPr>
              <p:cNvSpPr/>
              <p:nvPr/>
            </p:nvSpPr>
            <p:spPr>
              <a:xfrm>
                <a:off x="2375506" y="2743199"/>
                <a:ext cx="1930400" cy="2206172"/>
              </a:xfrm>
              <a:prstGeom prst="rect">
                <a:avLst/>
              </a:prstGeom>
              <a:solidFill>
                <a:srgbClr val="014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ABBCDA1-53A4-4E07-841D-6892967A044B}"/>
                  </a:ext>
                </a:extLst>
              </p:cNvPr>
              <p:cNvSpPr txBox="1"/>
              <p:nvPr/>
            </p:nvSpPr>
            <p:spPr>
              <a:xfrm>
                <a:off x="2686086" y="3116788"/>
                <a:ext cx="130922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95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04</a:t>
                </a:r>
                <a:endParaRPr lang="zh-CN" altLang="en-US" sz="49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E5DBD47B-D310-49C6-9AE7-9A2D53A1CC53}"/>
                  </a:ext>
                </a:extLst>
              </p:cNvPr>
              <p:cNvSpPr/>
              <p:nvPr/>
            </p:nvSpPr>
            <p:spPr>
              <a:xfrm>
                <a:off x="2479967" y="4025712"/>
                <a:ext cx="172098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5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总结与展望</a:t>
                </a:r>
                <a:endParaRPr lang="en-US" altLang="zh-CN" sz="15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130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系统设计（类图）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108" t="857" r="1282" b="347"/>
          <a:stretch/>
        </p:blipFill>
        <p:spPr>
          <a:xfrm>
            <a:off x="1356307" y="1557659"/>
            <a:ext cx="7634514" cy="4122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631" y="1351630"/>
            <a:ext cx="7733866" cy="45004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24" y="1525374"/>
            <a:ext cx="7840073" cy="40838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1161" t="-377" r="1688" b="2328"/>
          <a:stretch/>
        </p:blipFill>
        <p:spPr>
          <a:xfrm>
            <a:off x="1138875" y="1678511"/>
            <a:ext cx="7963532" cy="36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2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系统展示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4" y="1418466"/>
            <a:ext cx="7991487" cy="4277796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4" y="1418466"/>
            <a:ext cx="7991487" cy="42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demo</a:t>
            </a:r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展示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2" name="depth_reflow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49929"/>
          <a:stretch/>
        </p:blipFill>
        <p:spPr>
          <a:xfrm>
            <a:off x="2177926" y="1311438"/>
            <a:ext cx="5897963" cy="4505162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97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demo</a:t>
            </a:r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展示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3" name="sys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311438"/>
            <a:ext cx="6238875" cy="467915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9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E751D8-C95D-4E13-9D60-A8A9B9EE4E4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474F7A-8FB7-4D53-9BA4-6809F4D39A30}"/>
              </a:ext>
            </a:extLst>
          </p:cNvPr>
          <p:cNvGrpSpPr/>
          <p:nvPr/>
        </p:nvGrpSpPr>
        <p:grpSpPr>
          <a:xfrm>
            <a:off x="3232581" y="2684890"/>
            <a:ext cx="2678843" cy="1488220"/>
            <a:chOff x="3372689" y="2587111"/>
            <a:chExt cx="2678843" cy="148822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C2AFE1-7E13-4119-88DF-77938EA28571}"/>
                </a:ext>
              </a:extLst>
            </p:cNvPr>
            <p:cNvSpPr txBox="1"/>
            <p:nvPr/>
          </p:nvSpPr>
          <p:spPr>
            <a:xfrm>
              <a:off x="3372689" y="2587111"/>
              <a:ext cx="26788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6ADB45-D102-4E12-B99A-7BA42F373A0E}"/>
                </a:ext>
              </a:extLst>
            </p:cNvPr>
            <p:cNvSpPr/>
            <p:nvPr/>
          </p:nvSpPr>
          <p:spPr>
            <a:xfrm>
              <a:off x="3414263" y="3429000"/>
              <a:ext cx="26372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61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158414" cy="543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通过查询表引入几何信息，优化采样过程，减少一个网络的开销。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在缓存了查询表的的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，可以为空间任意一点提供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中间层的特征，极大加快了正向传播速度，并通过近似特征再学习的方式保持质量不下降。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设计并实现了基于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的快速新视图合成系统，将本文的方法部署到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端，经测试，该系统满足实际应用需求。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改进算法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系统输入动态图像也可以合成较高质量的视图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缓存场景的几何信息，使用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tracing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的方法去找到 物体表面，从而可以更好地优化采样点的位置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通过直接缓存颜色和体密度，做到实时合成新视图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66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攻读硕士期间学位成果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244224" y="993257"/>
            <a:ext cx="7467468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1]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一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种基于符号距离函数的三维重建方法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[P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].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中国发明专利， 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202011227999.5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第一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发明人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与论文第三章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有关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[2]Enhancing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Neural Radiance Fields with Joint Pose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Optimization.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Conference on Multimedia and Expo(ICME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),2021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（边缘录用，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CCF 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会议，第二作者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与论文第四章有关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[3]Hierarchical Dual-Branch Feature Learning for Rotation Invariance Based on Principal Component Analysis. International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Conference on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 Processing(ICIP),2021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接受，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CCF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第二作者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89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论文修改建议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7144" t="31443" b="17486"/>
          <a:stretch/>
        </p:blipFill>
        <p:spPr>
          <a:xfrm>
            <a:off x="1524000" y="605052"/>
            <a:ext cx="7102726" cy="2759362"/>
          </a:xfrm>
          <a:prstGeom prst="rect">
            <a:avLst/>
          </a:prstGeom>
        </p:spPr>
      </p:pic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7162" t="14954" r="8310" b="20127"/>
          <a:stretch/>
        </p:blipFill>
        <p:spPr>
          <a:xfrm>
            <a:off x="1577340" y="3318694"/>
            <a:ext cx="6454140" cy="35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62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论文修改建议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400175" y="649419"/>
            <a:ext cx="7522139" cy="6021259"/>
            <a:chOff x="1400175" y="649419"/>
            <a:chExt cx="7522139" cy="6021259"/>
          </a:xfrm>
        </p:grpSpPr>
        <p:grpSp>
          <p:nvGrpSpPr>
            <p:cNvPr id="4" name="组合 3"/>
            <p:cNvGrpSpPr/>
            <p:nvPr/>
          </p:nvGrpSpPr>
          <p:grpSpPr>
            <a:xfrm>
              <a:off x="1400175" y="649419"/>
              <a:ext cx="7522139" cy="3747321"/>
              <a:chOff x="1400175" y="649419"/>
              <a:chExt cx="7522139" cy="374732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3"/>
              <a:srcRect l="7995" t="14066" r="5839" b="25226"/>
              <a:stretch/>
            </p:blipFill>
            <p:spPr>
              <a:xfrm>
                <a:off x="1400175" y="649419"/>
                <a:ext cx="7522139" cy="3747321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3"/>
              <a:srcRect l="7995" t="44868" r="7318" b="25226"/>
              <a:stretch/>
            </p:blipFill>
            <p:spPr>
              <a:xfrm>
                <a:off x="1400175" y="1750418"/>
                <a:ext cx="7393009" cy="1845987"/>
              </a:xfrm>
              <a:prstGeom prst="rect">
                <a:avLst/>
              </a:prstGeom>
            </p:spPr>
          </p:pic>
        </p:grp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l="7778" t="14786" r="8248" b="34733"/>
            <a:stretch/>
          </p:blipFill>
          <p:spPr>
            <a:xfrm>
              <a:off x="1435099" y="3545568"/>
              <a:ext cx="7355497" cy="3125110"/>
            </a:xfrm>
            <a:prstGeom prst="rect">
              <a:avLst/>
            </a:prstGeom>
          </p:spPr>
        </p:pic>
      </p:grpSp>
      <p:sp>
        <p:nvSpPr>
          <p:cNvPr id="12" name="左大括号 11"/>
          <p:cNvSpPr/>
          <p:nvPr/>
        </p:nvSpPr>
        <p:spPr>
          <a:xfrm>
            <a:off x="1097281" y="5104022"/>
            <a:ext cx="335230" cy="156665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15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2A96839-B92D-4CAF-BBE5-B96ADC990213}"/>
              </a:ext>
            </a:extLst>
          </p:cNvPr>
          <p:cNvSpPr/>
          <p:nvPr/>
        </p:nvSpPr>
        <p:spPr>
          <a:xfrm>
            <a:off x="0" y="2227367"/>
            <a:ext cx="9144000" cy="2424532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C3D1CB-8E2A-4F52-B65B-A817C03B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6" r="997" b="18317"/>
          <a:stretch/>
        </p:blipFill>
        <p:spPr>
          <a:xfrm>
            <a:off x="6641" y="1239021"/>
            <a:ext cx="9137361" cy="41979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67D8075-8B5B-4447-8830-6272F41B1328}"/>
              </a:ext>
            </a:extLst>
          </p:cNvPr>
          <p:cNvSpPr txBox="1"/>
          <p:nvPr/>
        </p:nvSpPr>
        <p:spPr>
          <a:xfrm>
            <a:off x="943428" y="3709319"/>
            <a:ext cx="746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基于神经辐射场的快速新视图合成系统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与实现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Implementation of a Fast Novel View Synthesis System 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 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Neural Radiance Fields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F59FE7-AA78-4BFA-B71F-615C4BCDFDE4}"/>
              </a:ext>
            </a:extLst>
          </p:cNvPr>
          <p:cNvGrpSpPr/>
          <p:nvPr/>
        </p:nvGrpSpPr>
        <p:grpSpPr>
          <a:xfrm>
            <a:off x="1868635" y="4325643"/>
            <a:ext cx="5765807" cy="315757"/>
            <a:chOff x="1210334" y="3918822"/>
            <a:chExt cx="5765807" cy="315757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E16DB28-E7CC-4C57-BA64-E39AC40A8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0334" y="3918822"/>
              <a:ext cx="355125" cy="278756"/>
            </a:xfrm>
            <a:custGeom>
              <a:avLst/>
              <a:gdLst>
                <a:gd name="T0" fmla="*/ 534 w 2878"/>
                <a:gd name="T1" fmla="*/ 1131 h 2253"/>
                <a:gd name="T2" fmla="*/ 534 w 2878"/>
                <a:gd name="T3" fmla="*/ 1973 h 2253"/>
                <a:gd name="T4" fmla="*/ 1439 w 2878"/>
                <a:gd name="T5" fmla="*/ 2253 h 2253"/>
                <a:gd name="T6" fmla="*/ 2344 w 2878"/>
                <a:gd name="T7" fmla="*/ 1973 h 2253"/>
                <a:gd name="T8" fmla="*/ 2344 w 2878"/>
                <a:gd name="T9" fmla="*/ 1131 h 2253"/>
                <a:gd name="T10" fmla="*/ 1439 w 2878"/>
                <a:gd name="T11" fmla="*/ 1611 h 2253"/>
                <a:gd name="T12" fmla="*/ 534 w 2878"/>
                <a:gd name="T13" fmla="*/ 1131 h 2253"/>
                <a:gd name="T14" fmla="*/ 2706 w 2878"/>
                <a:gd name="T15" fmla="*/ 1195 h 2253"/>
                <a:gd name="T16" fmla="*/ 2706 w 2878"/>
                <a:gd name="T17" fmla="*/ 805 h 2253"/>
                <a:gd name="T18" fmla="*/ 2878 w 2878"/>
                <a:gd name="T19" fmla="*/ 724 h 2253"/>
                <a:gd name="T20" fmla="*/ 1439 w 2878"/>
                <a:gd name="T21" fmla="*/ 0 h 2253"/>
                <a:gd name="T22" fmla="*/ 0 w 2878"/>
                <a:gd name="T23" fmla="*/ 715 h 2253"/>
                <a:gd name="T24" fmla="*/ 1439 w 2878"/>
                <a:gd name="T25" fmla="*/ 1430 h 2253"/>
                <a:gd name="T26" fmla="*/ 2525 w 2878"/>
                <a:gd name="T27" fmla="*/ 887 h 2253"/>
                <a:gd name="T28" fmla="*/ 2525 w 2878"/>
                <a:gd name="T29" fmla="*/ 1185 h 2253"/>
                <a:gd name="T30" fmla="*/ 2434 w 2878"/>
                <a:gd name="T31" fmla="*/ 1339 h 2253"/>
                <a:gd name="T32" fmla="*/ 2615 w 2878"/>
                <a:gd name="T33" fmla="*/ 1520 h 2253"/>
                <a:gd name="T34" fmla="*/ 2796 w 2878"/>
                <a:gd name="T35" fmla="*/ 1339 h 2253"/>
                <a:gd name="T36" fmla="*/ 2706 w 2878"/>
                <a:gd name="T37" fmla="*/ 1195 h 2253"/>
                <a:gd name="T38" fmla="*/ 2706 w 2878"/>
                <a:gd name="T39" fmla="*/ 1195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8" h="2253">
                  <a:moveTo>
                    <a:pt x="534" y="1131"/>
                  </a:moveTo>
                  <a:cubicBezTo>
                    <a:pt x="534" y="1973"/>
                    <a:pt x="534" y="1973"/>
                    <a:pt x="534" y="1973"/>
                  </a:cubicBezTo>
                  <a:cubicBezTo>
                    <a:pt x="778" y="2145"/>
                    <a:pt x="1095" y="2253"/>
                    <a:pt x="1439" y="2253"/>
                  </a:cubicBezTo>
                  <a:cubicBezTo>
                    <a:pt x="1783" y="2253"/>
                    <a:pt x="2100" y="2145"/>
                    <a:pt x="2344" y="1973"/>
                  </a:cubicBezTo>
                  <a:cubicBezTo>
                    <a:pt x="2344" y="1131"/>
                    <a:pt x="2344" y="1131"/>
                    <a:pt x="2344" y="1131"/>
                  </a:cubicBezTo>
                  <a:cubicBezTo>
                    <a:pt x="1439" y="1611"/>
                    <a:pt x="1439" y="1611"/>
                    <a:pt x="1439" y="1611"/>
                  </a:cubicBezTo>
                  <a:cubicBezTo>
                    <a:pt x="534" y="1131"/>
                    <a:pt x="534" y="1131"/>
                    <a:pt x="534" y="1131"/>
                  </a:cubicBezTo>
                  <a:close/>
                  <a:moveTo>
                    <a:pt x="2706" y="1195"/>
                  </a:moveTo>
                  <a:cubicBezTo>
                    <a:pt x="2706" y="805"/>
                    <a:pt x="2706" y="805"/>
                    <a:pt x="2706" y="805"/>
                  </a:cubicBezTo>
                  <a:cubicBezTo>
                    <a:pt x="2878" y="724"/>
                    <a:pt x="2878" y="724"/>
                    <a:pt x="2878" y="724"/>
                  </a:cubicBezTo>
                  <a:cubicBezTo>
                    <a:pt x="1439" y="0"/>
                    <a:pt x="1439" y="0"/>
                    <a:pt x="1439" y="0"/>
                  </a:cubicBezTo>
                  <a:cubicBezTo>
                    <a:pt x="0" y="715"/>
                    <a:pt x="0" y="715"/>
                    <a:pt x="0" y="715"/>
                  </a:cubicBezTo>
                  <a:cubicBezTo>
                    <a:pt x="1439" y="1430"/>
                    <a:pt x="1439" y="1430"/>
                    <a:pt x="1439" y="1430"/>
                  </a:cubicBezTo>
                  <a:cubicBezTo>
                    <a:pt x="2525" y="887"/>
                    <a:pt x="2525" y="887"/>
                    <a:pt x="2525" y="887"/>
                  </a:cubicBezTo>
                  <a:cubicBezTo>
                    <a:pt x="2525" y="1185"/>
                    <a:pt x="2525" y="1185"/>
                    <a:pt x="2525" y="1185"/>
                  </a:cubicBezTo>
                  <a:cubicBezTo>
                    <a:pt x="2471" y="1213"/>
                    <a:pt x="2434" y="1276"/>
                    <a:pt x="2434" y="1339"/>
                  </a:cubicBezTo>
                  <a:cubicBezTo>
                    <a:pt x="2434" y="1439"/>
                    <a:pt x="2516" y="1520"/>
                    <a:pt x="2615" y="1520"/>
                  </a:cubicBezTo>
                  <a:cubicBezTo>
                    <a:pt x="2715" y="1520"/>
                    <a:pt x="2796" y="1439"/>
                    <a:pt x="2796" y="1339"/>
                  </a:cubicBezTo>
                  <a:cubicBezTo>
                    <a:pt x="2796" y="1285"/>
                    <a:pt x="2760" y="1222"/>
                    <a:pt x="2706" y="1195"/>
                  </a:cubicBezTo>
                  <a:cubicBezTo>
                    <a:pt x="2706" y="1195"/>
                    <a:pt x="2706" y="1195"/>
                    <a:pt x="2706" y="1195"/>
                  </a:cubicBezTo>
                  <a:close/>
                </a:path>
              </a:pathLst>
            </a:custGeom>
            <a:solidFill>
              <a:srgbClr val="DD4E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97914A-9B92-4087-B139-D8ECCE785653}"/>
                </a:ext>
              </a:extLst>
            </p:cNvPr>
            <p:cNvSpPr txBox="1"/>
            <p:nvPr/>
          </p:nvSpPr>
          <p:spPr>
            <a:xfrm>
              <a:off x="1572098" y="3926802"/>
              <a:ext cx="5404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申请人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周晓豪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专业：工程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计算机技术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 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学号：</a:t>
              </a:r>
              <a:r>
                <a:rPr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19214904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B91E74A-9489-47F9-89A6-61E51A4C4CA7}"/>
              </a:ext>
            </a:extLst>
          </p:cNvPr>
          <p:cNvSpPr txBox="1"/>
          <p:nvPr/>
        </p:nvSpPr>
        <p:spPr>
          <a:xfrm>
            <a:off x="2116974" y="278926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42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E751D8-C95D-4E13-9D60-A8A9B9EE4E4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474F7A-8FB7-4D53-9BA4-6809F4D39A30}"/>
              </a:ext>
            </a:extLst>
          </p:cNvPr>
          <p:cNvGrpSpPr/>
          <p:nvPr/>
        </p:nvGrpSpPr>
        <p:grpSpPr>
          <a:xfrm>
            <a:off x="3232581" y="2684890"/>
            <a:ext cx="2678843" cy="1488220"/>
            <a:chOff x="3372689" y="2587111"/>
            <a:chExt cx="2678843" cy="148822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C2AFE1-7E13-4119-88DF-77938EA28571}"/>
                </a:ext>
              </a:extLst>
            </p:cNvPr>
            <p:cNvSpPr txBox="1"/>
            <p:nvPr/>
          </p:nvSpPr>
          <p:spPr>
            <a:xfrm>
              <a:off x="3372689" y="2587111"/>
              <a:ext cx="26788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6ADB45-D102-4E12-B99A-7BA42F373A0E}"/>
                </a:ext>
              </a:extLst>
            </p:cNvPr>
            <p:cNvSpPr/>
            <p:nvPr/>
          </p:nvSpPr>
          <p:spPr>
            <a:xfrm>
              <a:off x="3659531" y="3429000"/>
              <a:ext cx="21467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Hans" altLang="en-US" sz="36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背景意义</a:t>
              </a:r>
              <a:endParaRPr lang="zh-CN" altLang="en-US" sz="36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74330" cy="675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24" y="0"/>
            <a:ext cx="4431776" cy="6271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5760" y="4579620"/>
            <a:ext cx="563880" cy="13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37772" y="3446144"/>
            <a:ext cx="563880" cy="13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82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674"/>
            <a:ext cx="4796727" cy="6791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502" y="388135"/>
            <a:ext cx="4623498" cy="65460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58671" y="871536"/>
            <a:ext cx="563880" cy="12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58671" y="4640580"/>
            <a:ext cx="421989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0520" y="2956560"/>
            <a:ext cx="563880" cy="137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7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论文评阅结果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235" y="1461908"/>
            <a:ext cx="6654811" cy="153396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235" y="3433501"/>
            <a:ext cx="6552479" cy="244555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467468" cy="245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0766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硬件环境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34" y="1311438"/>
            <a:ext cx="7477286" cy="489829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47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-2545" y="1252245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923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b="21505"/>
          <a:stretch/>
        </p:blipFill>
        <p:spPr>
          <a:xfrm>
            <a:off x="1260490" y="1350862"/>
            <a:ext cx="7720303" cy="232864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1538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的框架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5" y="4872447"/>
            <a:ext cx="7623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直接大量均匀采样的问题：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真实场景中自由空间和被遮挡区域对渲染图像没有贡献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分层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采样：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为获取对渲染图象贡献高的采样点，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coarse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fine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两个网络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			coarse              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体密度的分布                  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fine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644900" y="6124607"/>
            <a:ext cx="927100" cy="330200"/>
          </a:xfrm>
          <a:prstGeom prst="rightArrow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969000" y="6124607"/>
            <a:ext cx="927100" cy="330200"/>
          </a:xfrm>
          <a:prstGeom prst="rightArrow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054" y="3995283"/>
            <a:ext cx="7077866" cy="7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5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-2545" y="1252245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923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467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新视图合成任务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是，通过给定的已知视角下观测到的图像，去合成新视角下的图像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21A1679-24AE-4A6A-8EF5-18301D04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6"/>
          <a:stretch/>
        </p:blipFill>
        <p:spPr>
          <a:xfrm>
            <a:off x="2465772" y="2124768"/>
            <a:ext cx="5249795" cy="375755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445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-2545" y="1252245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923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4674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应用意义（需求）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很多领域，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游戏、街景地图等，用户都有想从任意视角下快速观测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到三维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目前市场上还没有直接可应用的面向快速新视图合成的交互系统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现有的新视图合成模型，计算时间成本较高，难以完成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端的交互需求。</a:t>
            </a:r>
          </a:p>
          <a:p>
            <a:pPr marL="1200150" lvl="2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最新工作：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的神经渲染方法，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(ECCV </a:t>
            </a:r>
            <a:r>
              <a:rPr lang="en-US" altLang="zh-CN" sz="1600" spc="-1" dirty="0">
                <a:solidFill>
                  <a:prstClr val="black"/>
                </a:solidFill>
                <a:latin typeface="Arial"/>
                <a:ea typeface="AR PL SungtiL GB"/>
              </a:rPr>
              <a:t>Best Paper Honorable Mention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实现快速新视图合成的系统，完成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端的应用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项目来源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PixTalks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1689100" y="3024617"/>
            <a:ext cx="520700" cy="808766"/>
          </a:xfrm>
          <a:prstGeom prst="downArrow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E92CC6-EC59-4A05-B5C7-56B606069496}"/>
              </a:ext>
            </a:extLst>
          </p:cNvPr>
          <p:cNvSpPr/>
          <p:nvPr/>
        </p:nvSpPr>
        <p:spPr>
          <a:xfrm>
            <a:off x="1356936" y="6309274"/>
            <a:ext cx="7358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Mildenhall B ,  Srinivasan P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, 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Tancik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 , et al.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NeRF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Representing Scenes as Neural Radiance Fields for View Synthesis[C]// European Conference on Computer Vision. Springer, Cham, 2020.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1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-2545" y="1252245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923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b="21505"/>
          <a:stretch/>
        </p:blipFill>
        <p:spPr>
          <a:xfrm>
            <a:off x="1260490" y="1350862"/>
            <a:ext cx="7720303" cy="232864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1538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的框架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231" y="3846293"/>
            <a:ext cx="6648491" cy="69571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60490" y="4515088"/>
            <a:ext cx="76309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大量采样点经过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coarse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两个网络，造成大量开销，难以满足系统对渲染速度的要求；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使用了较深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的深度神经网络，时间开销比较大，并且网络具有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point-wise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29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-2545" y="1252245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923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190312"/>
            <a:ext cx="7467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本文主要工作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本文基于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预训练的网络预测的体密度信息构建出一个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可以具有几何信息的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表结构，它可以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直接为空间内任意一点提供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网络中间层的特征，这加快了神经网络的正向传播速度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在缓存了上述查询表的基础上，本文改进了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的采样过程，通过查询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表将采样点约束在物体表面附近，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从而不必再使用两个网络，这显著加速了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，同时这正是本文的核心贡献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为了补偿查询表分辨率不够带来的精度损失，本文对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进行再训练，将渲染质量提升到原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的水平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本文在数据集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Synthetic-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LLFF-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上，与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提出方法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分别加速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倍和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本文设计并实现了基于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的快速新视图合成的系统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，最后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将本文的方法实现并部署到了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经测试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，该系统满足实际应用需求。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8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E751D8-C95D-4E13-9D60-A8A9B9EE4E4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474F7A-8FB7-4D53-9BA4-6809F4D39A30}"/>
              </a:ext>
            </a:extLst>
          </p:cNvPr>
          <p:cNvGrpSpPr/>
          <p:nvPr/>
        </p:nvGrpSpPr>
        <p:grpSpPr>
          <a:xfrm>
            <a:off x="2293123" y="2684890"/>
            <a:ext cx="4599336" cy="2042218"/>
            <a:chOff x="2433231" y="2587111"/>
            <a:chExt cx="4599336" cy="204221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C2AFE1-7E13-4119-88DF-77938EA28571}"/>
                </a:ext>
              </a:extLst>
            </p:cNvPr>
            <p:cNvSpPr txBox="1"/>
            <p:nvPr/>
          </p:nvSpPr>
          <p:spPr>
            <a:xfrm>
              <a:off x="3372689" y="2587111"/>
              <a:ext cx="26788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6ADB45-D102-4E12-B99A-7BA42F373A0E}"/>
                </a:ext>
              </a:extLst>
            </p:cNvPr>
            <p:cNvSpPr/>
            <p:nvPr/>
          </p:nvSpPr>
          <p:spPr>
            <a:xfrm>
              <a:off x="2433231" y="3429000"/>
              <a:ext cx="459933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  <a:r>
                <a:rPr lang="zh-CN" altLang="en-US" sz="36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r>
                <a:rPr lang="zh-CN" altLang="en-US" sz="36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快速合成</a:t>
              </a:r>
              <a:r>
                <a:rPr lang="zh-CN" altLang="en-US" sz="36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</a:p>
            <a:p>
              <a:pPr algn="ctr"/>
              <a:endParaRPr lang="zh-CN" altLang="en-US" sz="36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40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框架总览</a:t>
            </a:r>
          </a:p>
        </p:txBody>
      </p:sp>
      <p:pic>
        <p:nvPicPr>
          <p:cNvPr id="3" name="lego_me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370" r="5704"/>
          <a:stretch/>
        </p:blipFill>
        <p:spPr>
          <a:xfrm>
            <a:off x="1759678" y="1728871"/>
            <a:ext cx="6633027" cy="44456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5" y="1074198"/>
            <a:ext cx="610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体密度有着类似于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SDF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函数的性质，可以提取物体的几何信息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0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playEvt time="4295" objId="3"/>
        <p14:playEvt time="8446" objId="3"/>
        <p14:playEvt time="12606" objId="3"/>
        <p14:playEvt time="16773" objId="3"/>
        <p14:playEvt time="20929" objId="3"/>
        <p14:playEvt time="25082" objId="3"/>
        <p14:playEvt time="29226" objId="3"/>
        <p14:playEvt time="33379" objId="3"/>
        <p14:playEvt time="37537" objId="3"/>
        <p14:playEvt time="41704" objId="3"/>
        <p14:playEvt time="45861" objId="3"/>
        <p14:playEvt time="50014" objId="3"/>
        <p14:playEvt time="54176" objId="3"/>
        <p14:playEvt time="58335" objId="3"/>
        <p14:stopEvt time="58389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7521</TotalTime>
  <Words>2950</Words>
  <Application>Microsoft Office PowerPoint</Application>
  <PresentationFormat>全屏显示(4:3)</PresentationFormat>
  <Paragraphs>416</Paragraphs>
  <Slides>34</Slides>
  <Notes>31</Notes>
  <HiddenSlides>2</HiddenSlides>
  <MMClips>3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AR PL SungtiL GB</vt:lpstr>
      <vt:lpstr>等线</vt:lpstr>
      <vt:lpstr>等线 Light</vt:lpstr>
      <vt:lpstr>方正小标宋简体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Happy</dc:creator>
  <cp:lastModifiedBy>Kevin</cp:lastModifiedBy>
  <cp:revision>335</cp:revision>
  <dcterms:created xsi:type="dcterms:W3CDTF">2019-05-04T01:32:58Z</dcterms:created>
  <dcterms:modified xsi:type="dcterms:W3CDTF">2021-05-22T19:35:21Z</dcterms:modified>
</cp:coreProperties>
</file>